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7" r:id="rId2"/>
    <p:sldId id="259" r:id="rId3"/>
    <p:sldId id="261" r:id="rId4"/>
    <p:sldId id="263" r:id="rId5"/>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6600"/>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7" autoAdjust="0"/>
    <p:restoredTop sz="94660"/>
  </p:normalViewPr>
  <p:slideViewPr>
    <p:cSldViewPr snapToGrid="0" showGuides="1">
      <p:cViewPr varScale="1">
        <p:scale>
          <a:sx n="85" d="100"/>
          <a:sy n="85" d="100"/>
        </p:scale>
        <p:origin x="3162" y="108"/>
      </p:cViewPr>
      <p:guideLst>
        <p:guide orient="horz" pos="3120"/>
        <p:guide pos="21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47EE0FB-234C-4492-B2A0-C651D33C24F5}" type="datetimeFigureOut">
              <a:rPr kumimoji="1" lang="ja-JP" altLang="en-US" smtClean="0"/>
              <a:t>2018/12/17</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2"/>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2"/>
            <a:ext cx="2946400" cy="496888"/>
          </a:xfrm>
          <a:prstGeom prst="rect">
            <a:avLst/>
          </a:prstGeom>
        </p:spPr>
        <p:txBody>
          <a:bodyPr vert="horz" lIns="91440" tIns="45720" rIns="91440" bIns="45720" rtlCol="0" anchor="b"/>
          <a:lstStyle>
            <a:lvl1pPr algn="r">
              <a:defRPr sz="1200"/>
            </a:lvl1pPr>
          </a:lstStyle>
          <a:p>
            <a:fld id="{0EFDB58B-4D3C-4AFC-AB8A-B12D272F0B0F}" type="slidenum">
              <a:rPr kumimoji="1" lang="ja-JP" altLang="en-US" smtClean="0"/>
              <a:t>‹#›</a:t>
            </a:fld>
            <a:endParaRPr kumimoji="1" lang="ja-JP" altLang="en-US"/>
          </a:p>
        </p:txBody>
      </p:sp>
    </p:spTree>
    <p:extLst>
      <p:ext uri="{BB962C8B-B14F-4D97-AF65-F5344CB8AC3E}">
        <p14:creationId xmlns:p14="http://schemas.microsoft.com/office/powerpoint/2010/main" val="26181002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39963" y="1241425"/>
            <a:ext cx="2317750"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EFDB58B-4D3C-4AFC-AB8A-B12D272F0B0F}" type="slidenum">
              <a:rPr kumimoji="1" lang="ja-JP" altLang="en-US" smtClean="0"/>
              <a:t>4</a:t>
            </a:fld>
            <a:endParaRPr kumimoji="1" lang="ja-JP" altLang="en-US"/>
          </a:p>
        </p:txBody>
      </p:sp>
    </p:spTree>
    <p:extLst>
      <p:ext uri="{BB962C8B-B14F-4D97-AF65-F5344CB8AC3E}">
        <p14:creationId xmlns:p14="http://schemas.microsoft.com/office/powerpoint/2010/main" val="2656260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F7021DC-2526-4570-B928-B7244CACFC1D}" type="datetimeFigureOut">
              <a:rPr kumimoji="1" lang="ja-JP" altLang="en-US" smtClean="0"/>
              <a:t>2018/12/17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1138472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7021DC-2526-4570-B928-B7244CACFC1D}" type="datetimeFigureOut">
              <a:rPr kumimoji="1" lang="ja-JP" altLang="en-US" smtClean="0"/>
              <a:t>2018/12/17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915586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7021DC-2526-4570-B928-B7244CACFC1D}" type="datetimeFigureOut">
              <a:rPr kumimoji="1" lang="ja-JP" altLang="en-US" smtClean="0"/>
              <a:t>2018/12/17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910311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7021DC-2526-4570-B928-B7244CACFC1D}" type="datetimeFigureOut">
              <a:rPr kumimoji="1" lang="ja-JP" altLang="en-US" smtClean="0"/>
              <a:t>2018/12/17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247977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7021DC-2526-4570-B928-B7244CACFC1D}" type="datetimeFigureOut">
              <a:rPr kumimoji="1" lang="ja-JP" altLang="en-US" smtClean="0"/>
              <a:t>2018/12/17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3258587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F7021DC-2526-4570-B928-B7244CACFC1D}" type="datetimeFigureOut">
              <a:rPr kumimoji="1" lang="ja-JP" altLang="en-US" smtClean="0"/>
              <a:t>2018/12/17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237009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F7021DC-2526-4570-B928-B7244CACFC1D}" type="datetimeFigureOut">
              <a:rPr kumimoji="1" lang="ja-JP" altLang="en-US" smtClean="0"/>
              <a:t>2018/12/17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4278869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F7021DC-2526-4570-B928-B7244CACFC1D}" type="datetimeFigureOut">
              <a:rPr kumimoji="1" lang="ja-JP" altLang="en-US" smtClean="0"/>
              <a:t>2018/12/17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3705522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021DC-2526-4570-B928-B7244CACFC1D}" type="datetimeFigureOut">
              <a:rPr kumimoji="1" lang="ja-JP" altLang="en-US" smtClean="0"/>
              <a:t>2018/12/17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451538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F7021DC-2526-4570-B928-B7244CACFC1D}" type="datetimeFigureOut">
              <a:rPr kumimoji="1" lang="ja-JP" altLang="en-US" smtClean="0"/>
              <a:t>2018/12/17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2609849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F7021DC-2526-4570-B928-B7244CACFC1D}" type="datetimeFigureOut">
              <a:rPr kumimoji="1" lang="ja-JP" altLang="en-US" smtClean="0"/>
              <a:t>2018/12/17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2849554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F7021DC-2526-4570-B928-B7244CACFC1D}" type="datetimeFigureOut">
              <a:rPr kumimoji="1" lang="ja-JP" altLang="en-US" smtClean="0"/>
              <a:t>2018/12/17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4617910-BAAB-4F58-9AD0-61247D0C83DF}" type="slidenum">
              <a:rPr kumimoji="1" lang="ja-JP" altLang="en-US" smtClean="0"/>
              <a:t>‹#›</a:t>
            </a:fld>
            <a:endParaRPr kumimoji="1" lang="ja-JP" altLang="en-US"/>
          </a:p>
        </p:txBody>
      </p:sp>
    </p:spTree>
    <p:extLst>
      <p:ext uri="{BB962C8B-B14F-4D97-AF65-F5344CB8AC3E}">
        <p14:creationId xmlns:p14="http://schemas.microsoft.com/office/powerpoint/2010/main" val="41876825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image" Target="../media/image16.jpg"/><Relationship Id="rId13" Type="http://schemas.openxmlformats.org/officeDocument/2006/relationships/hyperlink" Target="mailto:jisi@rjc.co.jp" TargetMode="External"/><Relationship Id="rId3" Type="http://schemas.openxmlformats.org/officeDocument/2006/relationships/image" Target="../media/image11.jpeg"/><Relationship Id="rId7" Type="http://schemas.openxmlformats.org/officeDocument/2006/relationships/image" Target="../media/image15.jpeg"/><Relationship Id="rId12" Type="http://schemas.openxmlformats.org/officeDocument/2006/relationships/image" Target="../media/image19.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4.jpg"/><Relationship Id="rId11" Type="http://schemas.microsoft.com/office/2007/relationships/hdphoto" Target="../media/hdphoto1.wdp"/><Relationship Id="rId5" Type="http://schemas.openxmlformats.org/officeDocument/2006/relationships/image" Target="../media/image13.jpg"/><Relationship Id="rId10" Type="http://schemas.openxmlformats.org/officeDocument/2006/relationships/image" Target="../media/image18.png"/><Relationship Id="rId4" Type="http://schemas.openxmlformats.org/officeDocument/2006/relationships/image" Target="../media/image12.jpg"/><Relationship Id="rId9" Type="http://schemas.openxmlformats.org/officeDocument/2006/relationships/image" Target="../media/image17.jpeg"/><Relationship Id="rId1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C:\Users\Satoshi\Desktop\map12013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36816" y="4572842"/>
            <a:ext cx="2639932" cy="2545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図 1"/>
          <p:cNvPicPr>
            <a:picLocks noChangeAspect="1"/>
          </p:cNvPicPr>
          <p:nvPr/>
        </p:nvPicPr>
        <p:blipFill>
          <a:blip r:embed="rId3"/>
          <a:stretch>
            <a:fillRect/>
          </a:stretch>
        </p:blipFill>
        <p:spPr>
          <a:xfrm>
            <a:off x="317435" y="213965"/>
            <a:ext cx="1679733" cy="579420"/>
          </a:xfrm>
          <a:prstGeom prst="rect">
            <a:avLst/>
          </a:prstGeom>
          <a:blipFill>
            <a:blip r:embed="rId4"/>
            <a:tile tx="0" ty="0" sx="100000" sy="100000" flip="none" algn="tl"/>
          </a:blipFill>
        </p:spPr>
      </p:pic>
      <p:sp>
        <p:nvSpPr>
          <p:cNvPr id="3" name="テキスト ボックス 2"/>
          <p:cNvSpPr txBox="1"/>
          <p:nvPr/>
        </p:nvSpPr>
        <p:spPr>
          <a:xfrm>
            <a:off x="265180" y="1045369"/>
            <a:ext cx="6316808" cy="707886"/>
          </a:xfrm>
          <a:prstGeom prst="rect">
            <a:avLst/>
          </a:prstGeom>
          <a:solidFill>
            <a:schemeClr val="accent1"/>
          </a:solidFill>
        </p:spPr>
        <p:txBody>
          <a:bodyPr wrap="square" rtlCol="0">
            <a:spAutoFit/>
          </a:bodyPr>
          <a:lstStyle/>
          <a:p>
            <a:pPr algn="ctr"/>
            <a:r>
              <a:rPr lang="ja-JP"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くらしと健康の</a:t>
            </a:r>
            <a:r>
              <a:rPr lang="ja-JP"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～ライフヒストリーに関する調査～</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のお願い</a:t>
            </a:r>
            <a:endPar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259939" y="4412254"/>
            <a:ext cx="3752879" cy="2719285"/>
          </a:xfrm>
          <a:prstGeom prst="rect">
            <a:avLst/>
          </a:prstGeom>
          <a:noFill/>
        </p:spPr>
        <p:txBody>
          <a:bodyPr wrap="square" rtlCol="0">
            <a:spAutoFit/>
          </a:bodyPr>
          <a:lstStyle/>
          <a:p>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あなたの</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これまで</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の人生における重要な出来事</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やご自身のご経歴など</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うかがうこと</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で、これまで</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の「くらしと健康の調査」の</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データの解釈を</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さらに</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深めること</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が可能となります。また、医療・介護・健診や後期高齢医療についてのデータをご提供いただくことで、これまでの調査データと併せ、今後の医療や福祉といった社会保障のあり方や高齢者対策を企画立案、検証する上で、</a:t>
            </a:r>
            <a:r>
              <a:rPr lang="ja-JP" altLang="en-US" sz="15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研究者にとってとても重要な情報と</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なります。</a:t>
            </a:r>
            <a:endParaRPr lang="ja-JP" altLang="ja-JP" sz="1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16058" y="7310262"/>
            <a:ext cx="2312841" cy="338554"/>
          </a:xfrm>
          <a:prstGeom prst="rect">
            <a:avLst/>
          </a:prstGeom>
          <a:noFill/>
        </p:spPr>
        <p:txBody>
          <a:bodyPr wrap="squar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調査地区および対象者</a:t>
            </a:r>
          </a:p>
        </p:txBody>
      </p:sp>
      <p:sp>
        <p:nvSpPr>
          <p:cNvPr id="7" name="テキスト ボックス 6"/>
          <p:cNvSpPr txBox="1"/>
          <p:nvPr/>
        </p:nvSpPr>
        <p:spPr>
          <a:xfrm>
            <a:off x="351665" y="7739744"/>
            <a:ext cx="3726503" cy="1246495"/>
          </a:xfrm>
          <a:prstGeom prst="rect">
            <a:avLst/>
          </a:prstGeom>
          <a:noFill/>
        </p:spPr>
        <p:txBody>
          <a:bodyPr wrap="square" rtlCol="0">
            <a:spAutoFit/>
          </a:bodyPr>
          <a:lstStyle/>
          <a:p>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前回の</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の調査</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で対象となった</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全国</a:t>
            </a:r>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都市</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に居住する回答者</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様のうち</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次回の</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「くらしと健康の調査」へ</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のご</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協力に承諾を得ている</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3800</a:t>
            </a:r>
            <a:r>
              <a:rPr lang="ja-JP" altLang="ja-JP" sz="1500" dirty="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を対象としています。</a:t>
            </a:r>
            <a:endParaRPr lang="ja-JP" altLang="ja-JP" sz="1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259940" y="2095357"/>
            <a:ext cx="6316808" cy="1015663"/>
          </a:xfrm>
          <a:prstGeom prst="rect">
            <a:avLst/>
          </a:prstGeom>
        </p:spPr>
        <p:txBody>
          <a:bodyPr wrap="square">
            <a:spAutoFit/>
          </a:bodyPr>
          <a:lstStyle/>
          <a:p>
            <a:r>
              <a:rPr lang="ja-JP" altLang="en-US" sz="15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くらしと健康の調査は、</a:t>
            </a:r>
            <a:r>
              <a:rPr lang="en-US" altLang="ja-JP" sz="15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2005</a:t>
            </a:r>
            <a:r>
              <a:rPr lang="ja-JP" altLang="en-US" sz="15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年に研究プロジェクトが開始され、これまで皆様のご理解とご協力をいただき、調査を実施してまいりました。長い年月にわたるご協力をいただき、まことにありがとうございました。</a:t>
            </a:r>
            <a:endParaRPr lang="en-US" altLang="ja-JP" sz="15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5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252129" y="3982772"/>
            <a:ext cx="4527201" cy="338554"/>
          </a:xfrm>
          <a:prstGeom prst="rect">
            <a:avLst/>
          </a:prstGeom>
          <a:noFill/>
        </p:spPr>
        <p:txBody>
          <a:bodyPr wrap="none" rtlCol="0">
            <a:spAutoFit/>
          </a:bodyPr>
          <a:lstStyle/>
          <a:p>
            <a:r>
              <a:rPr lang="ja-JP" altLang="en-US" sz="16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これまでの調査データの解釈をさらに深めます</a:t>
            </a:r>
          </a:p>
        </p:txBody>
      </p:sp>
      <p:sp>
        <p:nvSpPr>
          <p:cNvPr id="14" name="正方形/長方形 13"/>
          <p:cNvSpPr/>
          <p:nvPr/>
        </p:nvSpPr>
        <p:spPr>
          <a:xfrm>
            <a:off x="256422" y="2946426"/>
            <a:ext cx="6323843" cy="784830"/>
          </a:xfrm>
          <a:prstGeom prst="rect">
            <a:avLst/>
          </a:prstGeom>
        </p:spPr>
        <p:txBody>
          <a:bodyPr wrap="square">
            <a:spAutoFit/>
          </a:bodyPr>
          <a:lstStyle/>
          <a:p>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今回の調査は</a:t>
            </a:r>
            <a:r>
              <a:rPr lang="en-US" altLang="ja-JP" sz="15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くらしと健康の調査</a:t>
            </a:r>
            <a:r>
              <a:rPr lang="en-US" altLang="ja-JP" sz="15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を締めくくる、ライフヒストリーに関する調査となります。ぜひご協力をいただきたくよろしく</a:t>
            </a:r>
            <a:r>
              <a:rPr lang="ja-JP" altLang="en-US" sz="15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申し上げます。</a:t>
            </a:r>
            <a:endParaRPr lang="en-US" altLang="ja-JP" sz="15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1" name="図 20"/>
          <p:cNvPicPr>
            <a:picLocks noChangeAspect="1"/>
          </p:cNvPicPr>
          <p:nvPr/>
        </p:nvPicPr>
        <p:blipFill>
          <a:blip r:embed="rId5"/>
          <a:stretch>
            <a:fillRect/>
          </a:stretch>
        </p:blipFill>
        <p:spPr>
          <a:xfrm>
            <a:off x="4295705" y="7809062"/>
            <a:ext cx="2127674" cy="1177177"/>
          </a:xfrm>
          <a:prstGeom prst="rect">
            <a:avLst/>
          </a:prstGeom>
        </p:spPr>
      </p:pic>
    </p:spTree>
    <p:extLst>
      <p:ext uri="{BB962C8B-B14F-4D97-AF65-F5344CB8AC3E}">
        <p14:creationId xmlns:p14="http://schemas.microsoft.com/office/powerpoint/2010/main" val="3095301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8559" y="268033"/>
            <a:ext cx="6427857" cy="369332"/>
          </a:xfrm>
          <a:prstGeom prst="rect">
            <a:avLst/>
          </a:prstGeom>
          <a:solidFill>
            <a:schemeClr val="accent1"/>
          </a:solidFill>
        </p:spPr>
        <p:txBody>
          <a:bodyPr wrap="square" rtlCol="0">
            <a:spAutoFit/>
          </a:bodyP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調査の流れについて</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374338" y="836310"/>
            <a:ext cx="6088872" cy="2092881"/>
          </a:xfrm>
          <a:prstGeom prst="rect">
            <a:avLst/>
          </a:prstGeom>
        </p:spPr>
        <p:txBody>
          <a:bodyPr wrap="square">
            <a:spAutoFit/>
          </a:bodyPr>
          <a:lstStyle/>
          <a:p>
            <a:pPr indent="133350" algn="just"/>
            <a:r>
              <a:rPr lang="ja-JP" altLang="ja-JP" sz="140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くらしと健康の</a:t>
            </a:r>
            <a:r>
              <a:rPr lang="ja-JP" altLang="ja-JP" sz="1400" kern="100" dirty="0">
                <a:latin typeface="メイリオ" panose="020B0604030504040204" pitchFamily="50" charset="-128"/>
                <a:ea typeface="メイリオ" panose="020B0604030504040204" pitchFamily="50" charset="-128"/>
                <a:cs typeface="メイリオ" panose="020B0604030504040204" pitchFamily="50" charset="-128"/>
              </a:rPr>
              <a:t>調査｣</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～ライフヒストリーに関する調査～</a:t>
            </a:r>
            <a:r>
              <a:rPr lang="ja-JP" altLang="ja-JP" sz="1400" kern="1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ご協</a:t>
            </a:r>
            <a:r>
              <a:rPr lang="ja-JP" altLang="en-US" sz="14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力を　　　　</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endParaRPr>
          </a:p>
          <a:p>
            <a:pPr indent="133350" algn="just"/>
            <a:r>
              <a:rPr lang="ja-JP" altLang="ja-JP" sz="1400" kern="100" dirty="0">
                <a:latin typeface="メイリオ" panose="020B0604030504040204" pitchFamily="50" charset="-128"/>
                <a:ea typeface="メイリオ" panose="020B0604030504040204" pitchFamily="50" charset="-128"/>
                <a:cs typeface="メイリオ" panose="020B0604030504040204" pitchFamily="50" charset="-128"/>
              </a:rPr>
              <a:t>お願いする対象者の方には</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、以下のものを</a:t>
            </a:r>
            <a:r>
              <a:rPr lang="ja-JP" altLang="ja-JP" sz="1400" kern="100" dirty="0">
                <a:latin typeface="メイリオ" panose="020B0604030504040204" pitchFamily="50" charset="-128"/>
                <a:ea typeface="メイリオ" panose="020B0604030504040204" pitchFamily="50" charset="-128"/>
                <a:cs typeface="メイリオ" panose="020B0604030504040204" pitchFamily="50" charset="-128"/>
              </a:rPr>
              <a:t>郵送させていただきました</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endParaRPr>
          </a:p>
          <a:p>
            <a:pPr indent="133350" algn="just"/>
            <a:r>
              <a:rPr lang="ja-JP" altLang="en-US" sz="1400"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今回の調査は、郵送のみで調査員の訪問や聞き取り調査はありません。</a:t>
            </a:r>
            <a:endParaRPr lang="en-US" altLang="ja-JP" sz="1400"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indent="126000" algn="just"/>
            <a:r>
              <a:rPr lang="ja-JP" altLang="en-US" sz="1400" b="1" kern="1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調査ご協力のお願い</a:t>
            </a:r>
            <a:endParaRPr lang="en-US" altLang="ja-JP"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indent="126000" algn="just"/>
            <a:r>
              <a:rPr lang="ja-JP" altLang="en-US"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・調査案内の</a:t>
            </a:r>
            <a:r>
              <a:rPr lang="ja-JP" altLang="ja-JP"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パンフレット</a:t>
            </a:r>
            <a:r>
              <a:rPr lang="ja-JP" altLang="en-US"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（本紙）</a:t>
            </a:r>
            <a:endParaRPr lang="en-US" altLang="ja-JP"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indent="126000" algn="just"/>
            <a:r>
              <a:rPr lang="ja-JP" altLang="en-US"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・調査用紙（アンケート用紙と年表）</a:t>
            </a:r>
            <a:endParaRPr lang="en-US" altLang="ja-JP"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indent="126000" algn="just"/>
            <a:r>
              <a:rPr lang="ja-JP" altLang="en-US"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・レセプトデータ提供への同意書一式</a:t>
            </a:r>
            <a:endParaRPr lang="en-US" altLang="ja-JP"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indent="126000" algn="just"/>
            <a:r>
              <a:rPr lang="ja-JP" altLang="en-US"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・返信用封筒</a:t>
            </a:r>
            <a:endParaRPr lang="en-US" altLang="ja-JP"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indent="126000" algn="just"/>
            <a:r>
              <a:rPr lang="ja-JP" altLang="en-US" sz="14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ja-JP"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952920" y="2763252"/>
            <a:ext cx="4499613" cy="2369880"/>
          </a:xfrm>
          <a:prstGeom prst="rect">
            <a:avLst/>
          </a:prstGeom>
          <a:noFill/>
        </p:spPr>
        <p:txBody>
          <a:bodyPr wrap="square" rtlCol="0">
            <a:spAutoFit/>
          </a:bodyPr>
          <a:lstStyle/>
          <a:p>
            <a:pPr marL="342900" lvl="0" indent="-342900">
              <a:buAutoNum type="arabicDbPeriod"/>
            </a:pPr>
            <a:r>
              <a:rPr lang="ja-JP" altLang="en-US" sz="1400" b="1" kern="100" dirty="0">
                <a:latin typeface="メイリオ" panose="020B0604030504040204" pitchFamily="50" charset="-128"/>
                <a:ea typeface="メイリオ" panose="020B0604030504040204" pitchFamily="50" charset="-128"/>
                <a:cs typeface="メイリオ" panose="020B0604030504040204" pitchFamily="50" charset="-128"/>
              </a:rPr>
              <a:t>レセプトデータ提供にご協力をいただける方　</a:t>
            </a:r>
            <a:r>
              <a:rPr lang="ja-JP" altLang="en-US" sz="1400" b="1" kern="1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kern="100" dirty="0">
                <a:latin typeface="メイリオ" panose="020B0604030504040204" pitchFamily="50" charset="-128"/>
                <a:ea typeface="メイリオ" panose="020B0604030504040204" pitchFamily="50" charset="-128"/>
                <a:cs typeface="メイリオ" panose="020B0604030504040204" pitchFamily="50" charset="-128"/>
              </a:rPr>
              <a:t>は同意書にご記入　　</a:t>
            </a:r>
            <a:r>
              <a:rPr lang="ja-JP" altLang="en-US" sz="1400" b="1" kern="1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kern="10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lvl="0" indent="-342900">
              <a:buAutoNum type="arabicDbPeriod"/>
            </a:pP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調査用紙に</a:t>
            </a:r>
            <a:r>
              <a:rPr lang="ja-JP" altLang="ja-JP" sz="1500" b="1" dirty="0">
                <a:latin typeface="メイリオ" panose="020B0604030504040204" pitchFamily="50" charset="-128"/>
                <a:ea typeface="メイリオ" panose="020B0604030504040204" pitchFamily="50" charset="-128"/>
                <a:cs typeface="メイリオ" panose="020B0604030504040204" pitchFamily="50" charset="-128"/>
              </a:rPr>
              <a:t>ご</a:t>
            </a: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回答・ご</a:t>
            </a:r>
            <a:r>
              <a:rPr lang="ja-JP" altLang="ja-JP" sz="1500" b="1" dirty="0">
                <a:latin typeface="メイリオ" panose="020B0604030504040204" pitchFamily="50" charset="-128"/>
                <a:ea typeface="メイリオ" panose="020B0604030504040204" pitchFamily="50" charset="-128"/>
                <a:cs typeface="メイリオ" panose="020B0604030504040204" pitchFamily="50" charset="-128"/>
              </a:rPr>
              <a:t>記入</a:t>
            </a:r>
            <a:endParaRPr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400" b="1" kern="100"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同封の返信用封筒（送料無料）で、郵便で　</a:t>
            </a:r>
            <a:endParaRPr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　　ご返送</a:t>
            </a:r>
            <a:endParaRPr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回答期限：調査票受領後１ヵ月以内</a:t>
            </a:r>
            <a:endParaRPr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４．調査実施会社より調査用紙を受領後に謝礼</a:t>
            </a:r>
            <a:endParaRPr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500" b="1" dirty="0">
                <a:latin typeface="メイリオ" panose="020B0604030504040204" pitchFamily="50" charset="-128"/>
                <a:ea typeface="メイリオ" panose="020B0604030504040204" pitchFamily="50" charset="-128"/>
                <a:cs typeface="メイリオ" panose="020B0604030504040204" pitchFamily="50" charset="-128"/>
              </a:rPr>
              <a:t>2000</a:t>
            </a: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円相当）を 送呈</a:t>
            </a:r>
            <a:r>
              <a:rPr lang="ja-JP" altLang="en-US" sz="1500" b="1" dirty="0">
                <a:latin typeface="HG丸ｺﾞｼｯｸM-PRO" panose="020F0600000000000000" pitchFamily="50" charset="-128"/>
                <a:ea typeface="HG丸ｺﾞｼｯｸM-PRO" panose="020F0600000000000000" pitchFamily="50" charset="-128"/>
              </a:rPr>
              <a:t>　</a:t>
            </a:r>
            <a:endParaRPr lang="en-US" altLang="ja-JP" sz="1500" b="1" dirty="0">
              <a:latin typeface="HG丸ｺﾞｼｯｸM-PRO" panose="020F0600000000000000" pitchFamily="50" charset="-128"/>
              <a:ea typeface="HG丸ｺﾞｼｯｸM-PRO" panose="020F0600000000000000" pitchFamily="50" charset="-128"/>
            </a:endParaRPr>
          </a:p>
          <a:p>
            <a:r>
              <a:rPr lang="ja-JP" altLang="en-US" sz="1500" b="1" dirty="0">
                <a:latin typeface="HG丸ｺﾞｼｯｸM-PRO" panose="020F0600000000000000" pitchFamily="50" charset="-128"/>
                <a:ea typeface="HG丸ｺﾞｼｯｸM-PRO" panose="020F0600000000000000" pitchFamily="50" charset="-128"/>
              </a:rPr>
              <a:t>　　</a:t>
            </a:r>
            <a:r>
              <a:rPr lang="en-US" altLang="ja-JP" sz="15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1500" b="1" dirty="0">
                <a:solidFill>
                  <a:srgbClr val="FF0000"/>
                </a:solidFill>
                <a:latin typeface="HG丸ｺﾞｼｯｸM-PRO" panose="020F0600000000000000" pitchFamily="50" charset="-128"/>
                <a:ea typeface="HG丸ｺﾞｼｯｸM-PRO" panose="020F0600000000000000" pitchFamily="50" charset="-128"/>
              </a:rPr>
              <a:t>　</a:t>
            </a:r>
            <a:endParaRPr lang="en-US" altLang="ja-JP" sz="1500" b="1" dirty="0">
              <a:latin typeface="HG丸ｺﾞｼｯｸM-PRO" panose="020F0600000000000000" pitchFamily="50" charset="-128"/>
              <a:ea typeface="HG丸ｺﾞｼｯｸM-PRO" panose="020F0600000000000000" pitchFamily="50" charset="-128"/>
            </a:endParaRPr>
          </a:p>
          <a:p>
            <a:pPr lvl="0"/>
            <a:endParaRPr lang="en-US" altLang="ja-JP" sz="1500" b="1"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375070" y="5597519"/>
            <a:ext cx="6268743" cy="353943"/>
          </a:xfrm>
          <a:prstGeom prst="rect">
            <a:avLst/>
          </a:prstGeom>
          <a:noFill/>
        </p:spPr>
        <p:txBody>
          <a:bodyPr wrap="square" rtlCol="0">
            <a:spAutoFit/>
          </a:bodyPr>
          <a:lstStyle/>
          <a:p>
            <a:r>
              <a:rPr lang="ja-JP" altLang="en-US" sz="17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これまでの調査の一つひとつが貴重なものです</a:t>
            </a:r>
            <a:endParaRPr lang="ja-JP" altLang="en-US" sz="17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74338" y="6512444"/>
            <a:ext cx="6531429" cy="353943"/>
          </a:xfrm>
          <a:prstGeom prst="rect">
            <a:avLst/>
          </a:prstGeom>
          <a:noFill/>
        </p:spPr>
        <p:txBody>
          <a:bodyPr wrap="square" rtlCol="0">
            <a:spAutoFit/>
          </a:bodyPr>
          <a:lstStyle/>
          <a:p>
            <a:r>
              <a:rPr lang="ja-JP" altLang="ja-JP" sz="17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個人情報の対策は万全です。安心して参加いただける調査です</a:t>
            </a:r>
            <a:endParaRPr lang="ja-JP" altLang="en-US" sz="17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416654" y="7632455"/>
            <a:ext cx="6201699" cy="353943"/>
          </a:xfrm>
          <a:prstGeom prst="rect">
            <a:avLst/>
          </a:prstGeom>
          <a:noFill/>
        </p:spPr>
        <p:txBody>
          <a:bodyPr wrap="square" rtlCol="0">
            <a:spAutoFit/>
          </a:bodyPr>
          <a:lstStyle/>
          <a:p>
            <a:r>
              <a:rPr lang="ja-JP" altLang="en-US" sz="17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政策提言の基礎となります</a:t>
            </a:r>
          </a:p>
        </p:txBody>
      </p:sp>
      <p:sp>
        <p:nvSpPr>
          <p:cNvPr id="13" name="テキスト ボックス 12"/>
          <p:cNvSpPr txBox="1"/>
          <p:nvPr/>
        </p:nvSpPr>
        <p:spPr>
          <a:xfrm>
            <a:off x="416654" y="8040408"/>
            <a:ext cx="6500688" cy="738664"/>
          </a:xfrm>
          <a:prstGeom prst="rect">
            <a:avLst/>
          </a:prstGeom>
          <a:noFill/>
        </p:spPr>
        <p:txBody>
          <a:bodyPr wrap="square" rtlCol="0">
            <a:spAutoFit/>
          </a:bodyPr>
          <a:lstStyle/>
          <a:p>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みなさまのご回答が、政策提言の力になります。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この研究調査の結果は、</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これまで</a:t>
            </a: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ご協力を</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頂いてきた各自治体にも報告されます。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今回の調査へのご協力を、どうぞ</a:t>
            </a:r>
            <a:r>
              <a:rPr lang="ja-JP" altLang="ja-JP" sz="1400" dirty="0">
                <a:latin typeface="メイリオ" panose="020B0604030504040204" pitchFamily="50" charset="-128"/>
                <a:ea typeface="メイリオ" panose="020B0604030504040204" pitchFamily="50" charset="-128"/>
                <a:cs typeface="メイリオ" panose="020B0604030504040204" pitchFamily="50" charset="-128"/>
              </a:rPr>
              <a:t>よろしくお願いいたします。</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396329" y="6847624"/>
            <a:ext cx="6247484" cy="738664"/>
          </a:xfrm>
          <a:prstGeom prst="rect">
            <a:avLst/>
          </a:prstGeom>
        </p:spPr>
        <p:txBody>
          <a:bodyPr wrap="square">
            <a:spAutoFit/>
          </a:bodyPr>
          <a:lstStyle/>
          <a:p>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調査結果や集計結果には、個人が特定される情報は記載されません。</a:t>
            </a:r>
            <a:endParaRPr lang="en-US" altLang="ja-JP"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さらにこれらの結果は、暗号化されるなど厳重に管理されます。</a:t>
            </a:r>
            <a:endParaRPr lang="en-US" altLang="ja-JP"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また、研究以外の目的で利用されることはありません。</a:t>
            </a:r>
          </a:p>
        </p:txBody>
      </p:sp>
      <p:sp>
        <p:nvSpPr>
          <p:cNvPr id="15" name="正方形/長方形 14"/>
          <p:cNvSpPr/>
          <p:nvPr/>
        </p:nvSpPr>
        <p:spPr>
          <a:xfrm>
            <a:off x="400958" y="5909007"/>
            <a:ext cx="6247484" cy="523220"/>
          </a:xfrm>
          <a:prstGeom prst="rect">
            <a:avLst/>
          </a:prstGeom>
        </p:spPr>
        <p:txBody>
          <a:bodyPr wrap="square">
            <a:spAutoFit/>
          </a:bodyPr>
          <a:lstStyle/>
          <a:p>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本調査は、これまでの調査を締めくくる調査となります。これまでうかがってきたことの一つひとつが研究者である我々にとってとても貴重なものです。</a:t>
            </a:r>
          </a:p>
        </p:txBody>
      </p:sp>
      <p:sp>
        <p:nvSpPr>
          <p:cNvPr id="16" name="テキスト ボックス 15"/>
          <p:cNvSpPr txBox="1"/>
          <p:nvPr/>
        </p:nvSpPr>
        <p:spPr>
          <a:xfrm>
            <a:off x="416654" y="8645367"/>
            <a:ext cx="6124394" cy="830997"/>
          </a:xfrm>
          <a:prstGeom prst="rect">
            <a:avLst/>
          </a:prstGeom>
          <a:noFill/>
        </p:spPr>
        <p:txBody>
          <a:bodyPr wrap="square" rtlCol="0">
            <a:spAutoFit/>
          </a:bodyPr>
          <a:lstStyle/>
          <a:p>
            <a:endParaRPr lang="ja-JP" altLang="ja-JP" sz="1600" b="1" dirty="0">
              <a:latin typeface="HG丸ｺﾞｼｯｸM-PRO" panose="020F0600000000000000" pitchFamily="50" charset="-128"/>
              <a:ea typeface="HG丸ｺﾞｼｯｸM-PRO" panose="020F0600000000000000" pitchFamily="50" charset="-128"/>
            </a:endParaRPr>
          </a:p>
          <a:p>
            <a:r>
              <a:rPr lang="ja-JP" altLang="ja-JP" sz="16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研究成果は研究プロジェクトのホームページに掲載する予定です</a:t>
            </a:r>
          </a:p>
          <a:p>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http://www.ichimura-lab.e.u-tokyo.ac.jp/jstar.html</a:t>
            </a:r>
            <a:endParaRPr lang="ja-JP"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図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17332" y="7216956"/>
            <a:ext cx="703948" cy="703948"/>
          </a:xfrm>
          <a:prstGeom prst="rect">
            <a:avLst/>
          </a:prstGeom>
        </p:spPr>
      </p:pic>
      <p:sp>
        <p:nvSpPr>
          <p:cNvPr id="19" name="テキスト ボックス 18"/>
          <p:cNvSpPr txBox="1"/>
          <p:nvPr/>
        </p:nvSpPr>
        <p:spPr>
          <a:xfrm>
            <a:off x="215956" y="4904697"/>
            <a:ext cx="6427857" cy="369332"/>
          </a:xfrm>
          <a:prstGeom prst="rect">
            <a:avLst/>
          </a:prstGeom>
          <a:solidFill>
            <a:schemeClr val="accent1"/>
          </a:solidFill>
        </p:spPr>
        <p:txBody>
          <a:bodyPr wrap="square" rtlCol="0">
            <a:spAutoFit/>
          </a:bodyP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調査の活用</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0" name="図 19"/>
          <p:cNvPicPr>
            <a:picLocks noChangeAspect="1"/>
          </p:cNvPicPr>
          <p:nvPr/>
        </p:nvPicPr>
        <p:blipFill>
          <a:blip r:embed="rId3"/>
          <a:stretch>
            <a:fillRect/>
          </a:stretch>
        </p:blipFill>
        <p:spPr>
          <a:xfrm>
            <a:off x="5279021" y="2954740"/>
            <a:ext cx="1076623" cy="1168436"/>
          </a:xfrm>
          <a:prstGeom prst="rect">
            <a:avLst/>
          </a:prstGeom>
        </p:spPr>
      </p:pic>
    </p:spTree>
    <p:extLst>
      <p:ext uri="{BB962C8B-B14F-4D97-AF65-F5344CB8AC3E}">
        <p14:creationId xmlns:p14="http://schemas.microsoft.com/office/powerpoint/2010/main" val="1947273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178559" y="268033"/>
            <a:ext cx="6427857" cy="369332"/>
          </a:xfrm>
          <a:prstGeom prst="rect">
            <a:avLst/>
          </a:prstGeom>
          <a:solidFill>
            <a:schemeClr val="accent1"/>
          </a:solidFill>
        </p:spPr>
        <p:txBody>
          <a:bodyPr wrap="square" rtlCol="0">
            <a:spAutoFit/>
          </a:bodyP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調査の活用について</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755845" y="8857636"/>
            <a:ext cx="1861747" cy="841093"/>
          </a:xfrm>
          <a:prstGeom prst="rect">
            <a:avLst/>
          </a:prstGeom>
        </p:spPr>
      </p:pic>
      <p:sp>
        <p:nvSpPr>
          <p:cNvPr id="4" name="正方形/長方形 3">
            <a:extLst>
              <a:ext uri="{FF2B5EF4-FFF2-40B4-BE49-F238E27FC236}">
                <a16:creationId xmlns="" xmlns:a16="http://schemas.microsoft.com/office/drawing/2014/main" id="{61301A2B-7ECD-4B11-A137-0828AB7B9D9A}"/>
              </a:ext>
            </a:extLst>
          </p:cNvPr>
          <p:cNvSpPr/>
          <p:nvPr/>
        </p:nvSpPr>
        <p:spPr>
          <a:xfrm>
            <a:off x="312961" y="720560"/>
            <a:ext cx="6232078" cy="784830"/>
          </a:xfrm>
          <a:prstGeom prst="rect">
            <a:avLst/>
          </a:prstGeom>
        </p:spPr>
        <p:txBody>
          <a:bodyPr wrap="square">
            <a:spAutoFit/>
          </a:bodyPr>
          <a:lstStyle/>
          <a:p>
            <a:pPr indent="133350" algn="just">
              <a:lnSpc>
                <a:spcPts val="1800"/>
              </a:lnSpc>
            </a:pPr>
            <a:r>
              <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くらしと健康の</a:t>
            </a:r>
            <a:r>
              <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rPr>
              <a:t>調査｣</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では、みなさまの生活のさまざまな側面から、暮らしの中でどのような悩みを抱えているのかを分析することができます。集めたデータを分析し解決に向けて研究や政策立案に活かしていきます。</a:t>
            </a:r>
            <a:r>
              <a:rPr lang="ja-JP" altLang="en-US"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 name="正方形/長方形 4">
            <a:extLst>
              <a:ext uri="{FF2B5EF4-FFF2-40B4-BE49-F238E27FC236}">
                <a16:creationId xmlns="" xmlns:a16="http://schemas.microsoft.com/office/drawing/2014/main" id="{F47665D7-ECFE-40D7-96D7-A5E252BBD2BF}"/>
              </a:ext>
            </a:extLst>
          </p:cNvPr>
          <p:cNvSpPr/>
          <p:nvPr/>
        </p:nvSpPr>
        <p:spPr>
          <a:xfrm>
            <a:off x="384564" y="1472835"/>
            <a:ext cx="6088872" cy="1246495"/>
          </a:xfrm>
          <a:prstGeom prst="rect">
            <a:avLst/>
          </a:prstGeom>
        </p:spPr>
        <p:txBody>
          <a:bodyPr wrap="square">
            <a:spAutoFit/>
          </a:bodyPr>
          <a:lstStyle/>
          <a:p>
            <a:pPr indent="133350" algn="just">
              <a:lnSpc>
                <a:spcPts val="1800"/>
              </a:lnSpc>
            </a:pPr>
            <a:r>
              <a:rPr lang="ja-JP" altLang="en-US" sz="1400"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調査の活用例として、以下のようなものがあります</a:t>
            </a:r>
            <a:endParaRPr lang="en-US" altLang="ja-JP" sz="1400"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indent="133350" algn="just">
              <a:lnSpc>
                <a:spcPts val="1800"/>
              </a:lnSpc>
            </a:pPr>
            <a:r>
              <a:rPr lang="ja-JP" altLang="en-US" sz="1400" u="sng"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何歳くらいでどのような悩みがではじめるの？</a:t>
            </a:r>
            <a:endParaRPr lang="en-US" altLang="ja-JP" sz="1400" u="sng"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indent="133350" algn="just">
              <a:lnSpc>
                <a:spcPts val="1800"/>
              </a:lnSpc>
            </a:pPr>
            <a:r>
              <a:rPr lang="ja-JP" altLang="en-US"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１　お金のこと</a:t>
            </a:r>
            <a:r>
              <a:rPr lang="en-US" altLang="ja-JP"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２　からだのこと</a:t>
            </a:r>
            <a:endParaRPr lang="en-US" altLang="ja-JP"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indent="133350" algn="just">
              <a:lnSpc>
                <a:spcPts val="1800"/>
              </a:lnSpc>
            </a:pPr>
            <a:r>
              <a:rPr lang="ja-JP" altLang="en-US"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３　こころのこと</a:t>
            </a:r>
            <a:r>
              <a:rPr lang="en-US" altLang="ja-JP"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４　考える力のこと</a:t>
            </a:r>
            <a:endParaRPr lang="en-US" altLang="ja-JP"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indent="133350" algn="just">
              <a:lnSpc>
                <a:spcPts val="1800"/>
              </a:lnSpc>
            </a:pPr>
            <a:r>
              <a:rPr lang="ja-JP" altLang="en-US"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５　人とのつながりのこと　</a:t>
            </a:r>
            <a:r>
              <a:rPr lang="en-US" altLang="ja-JP"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　（それぞれの詳細な定義はページ下部）</a:t>
            </a:r>
            <a:endParaRPr lang="ja-JP" altLang="ja-JP" sz="14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1" name="テキスト ボックス 10">
            <a:extLst>
              <a:ext uri="{FF2B5EF4-FFF2-40B4-BE49-F238E27FC236}">
                <a16:creationId xmlns="" xmlns:a16="http://schemas.microsoft.com/office/drawing/2014/main" id="{5C8EAFEC-1D5D-4B0E-B564-9245350D2C9D}"/>
              </a:ext>
            </a:extLst>
          </p:cNvPr>
          <p:cNvSpPr txBox="1"/>
          <p:nvPr/>
        </p:nvSpPr>
        <p:spPr>
          <a:xfrm>
            <a:off x="295207" y="5094129"/>
            <a:ext cx="3097190" cy="276999"/>
          </a:xfrm>
          <a:prstGeom prst="rect">
            <a:avLst/>
          </a:prstGeom>
          <a:noFill/>
        </p:spPr>
        <p:txBody>
          <a:bodyPr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図１：どのような</a:t>
            </a:r>
            <a:r>
              <a:rPr lang="ja-JP" altLang="en-US" sz="1200" b="1" dirty="0">
                <a:latin typeface="メイリオ" panose="020B0604030504040204" pitchFamily="50" charset="-128"/>
                <a:ea typeface="メイリオ" panose="020B0604030504040204" pitchFamily="50" charset="-128"/>
              </a:rPr>
              <a:t>悩み</a:t>
            </a:r>
            <a:r>
              <a:rPr kumimoji="1" lang="ja-JP" altLang="en-US" sz="1200" b="1" dirty="0">
                <a:latin typeface="メイリオ" panose="020B0604030504040204" pitchFamily="50" charset="-128"/>
                <a:ea typeface="メイリオ" panose="020B0604030504040204" pitchFamily="50" charset="-128"/>
              </a:rPr>
              <a:t>を持ちはじめるか？</a:t>
            </a:r>
          </a:p>
        </p:txBody>
      </p:sp>
      <p:sp>
        <p:nvSpPr>
          <p:cNvPr id="13" name="テキスト ボックス 12">
            <a:extLst>
              <a:ext uri="{FF2B5EF4-FFF2-40B4-BE49-F238E27FC236}">
                <a16:creationId xmlns="" xmlns:a16="http://schemas.microsoft.com/office/drawing/2014/main" id="{57AB67D2-7130-458A-BA9A-9575D6BFF0CC}"/>
              </a:ext>
            </a:extLst>
          </p:cNvPr>
          <p:cNvSpPr txBox="1"/>
          <p:nvPr/>
        </p:nvSpPr>
        <p:spPr>
          <a:xfrm>
            <a:off x="3548989" y="5094129"/>
            <a:ext cx="2914221" cy="276999"/>
          </a:xfrm>
          <a:prstGeom prst="rect">
            <a:avLst/>
          </a:prstGeom>
          <a:noFill/>
        </p:spPr>
        <p:txBody>
          <a:bodyPr wrap="square" rtlCol="0">
            <a:spAutoFit/>
          </a:bodyPr>
          <a:lstStyle/>
          <a:p>
            <a:pPr algn="ctr"/>
            <a:r>
              <a:rPr lang="ja-JP" altLang="en-US" sz="1200" b="1" dirty="0">
                <a:latin typeface="メイリオ" panose="020B0604030504040204" pitchFamily="50" charset="-128"/>
                <a:ea typeface="メイリオ" panose="020B0604030504040204" pitchFamily="50" charset="-128"/>
              </a:rPr>
              <a:t>図２：いくつの悩みを持っているか</a:t>
            </a:r>
            <a:r>
              <a:rPr kumimoji="1" lang="ja-JP" altLang="en-US" sz="1200" b="1" dirty="0">
                <a:latin typeface="メイリオ" panose="020B0604030504040204" pitchFamily="50" charset="-128"/>
                <a:ea typeface="メイリオ" panose="020B0604030504040204" pitchFamily="50" charset="-128"/>
              </a:rPr>
              <a:t>？</a:t>
            </a:r>
          </a:p>
        </p:txBody>
      </p:sp>
      <p:sp>
        <p:nvSpPr>
          <p:cNvPr id="14" name="テキスト ボックス 13">
            <a:extLst>
              <a:ext uri="{FF2B5EF4-FFF2-40B4-BE49-F238E27FC236}">
                <a16:creationId xmlns="" xmlns:a16="http://schemas.microsoft.com/office/drawing/2014/main" id="{8F40602F-4341-4451-8694-373835CCDBF0}"/>
              </a:ext>
            </a:extLst>
          </p:cNvPr>
          <p:cNvSpPr txBox="1"/>
          <p:nvPr/>
        </p:nvSpPr>
        <p:spPr>
          <a:xfrm>
            <a:off x="374338" y="7762673"/>
            <a:ext cx="2914221" cy="438582"/>
          </a:xfrm>
          <a:prstGeom prst="rect">
            <a:avLst/>
          </a:prstGeom>
          <a:noFill/>
        </p:spPr>
        <p:txBody>
          <a:bodyPr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図３：持ちやすい</a:t>
            </a:r>
            <a:r>
              <a:rPr lang="ja-JP" altLang="en-US" sz="1200" b="1" dirty="0">
                <a:latin typeface="メイリオ" panose="020B0604030504040204" pitchFamily="50" charset="-128"/>
                <a:ea typeface="メイリオ" panose="020B0604030504040204" pitchFamily="50" charset="-128"/>
              </a:rPr>
              <a:t>悩み</a:t>
            </a:r>
            <a:r>
              <a:rPr kumimoji="1" lang="ja-JP" altLang="en-US" sz="1200" b="1" dirty="0">
                <a:latin typeface="メイリオ" panose="020B0604030504040204" pitchFamily="50" charset="-128"/>
                <a:ea typeface="メイリオ" panose="020B0604030504040204" pitchFamily="50" charset="-128"/>
              </a:rPr>
              <a:t>は何か？</a:t>
            </a:r>
            <a:r>
              <a:rPr kumimoji="1" lang="en-US" altLang="ja-JP" sz="1200" b="1" dirty="0">
                <a:latin typeface="メイリオ" panose="020B0604030504040204" pitchFamily="50" charset="-128"/>
                <a:ea typeface="メイリオ" panose="020B0604030504040204" pitchFamily="50" charset="-128"/>
              </a:rPr>
              <a:t/>
            </a:r>
            <a:br>
              <a:rPr kumimoji="1" lang="en-US" altLang="ja-JP" sz="1200" b="1" dirty="0">
                <a:latin typeface="メイリオ" panose="020B0604030504040204" pitchFamily="50" charset="-128"/>
                <a:ea typeface="メイリオ" panose="020B0604030504040204" pitchFamily="50" charset="-128"/>
              </a:rPr>
            </a:br>
            <a:r>
              <a:rPr kumimoji="1" lang="ja-JP" altLang="en-US" sz="1050" dirty="0">
                <a:latin typeface="メイリオ" panose="020B0604030504040204" pitchFamily="50" charset="-128"/>
                <a:ea typeface="メイリオ" panose="020B0604030504040204" pitchFamily="50" charset="-128"/>
              </a:rPr>
              <a:t>７０代で複数の</a:t>
            </a:r>
            <a:r>
              <a:rPr lang="ja-JP" altLang="en-US" sz="1050" dirty="0">
                <a:latin typeface="メイリオ" panose="020B0604030504040204" pitchFamily="50" charset="-128"/>
                <a:ea typeface="メイリオ" panose="020B0604030504040204" pitchFamily="50" charset="-128"/>
              </a:rPr>
              <a:t>悩み</a:t>
            </a:r>
            <a:r>
              <a:rPr kumimoji="1" lang="ja-JP" altLang="en-US" sz="1050" dirty="0">
                <a:latin typeface="メイリオ" panose="020B0604030504040204" pitchFamily="50" charset="-128"/>
                <a:ea typeface="メイリオ" panose="020B0604030504040204" pitchFamily="50" charset="-128"/>
              </a:rPr>
              <a:t>を持っている人の内訳</a:t>
            </a:r>
          </a:p>
        </p:txBody>
      </p:sp>
      <p:sp>
        <p:nvSpPr>
          <p:cNvPr id="12" name="テキスト ボックス 11">
            <a:extLst>
              <a:ext uri="{FF2B5EF4-FFF2-40B4-BE49-F238E27FC236}">
                <a16:creationId xmlns="" xmlns:a16="http://schemas.microsoft.com/office/drawing/2014/main" id="{514372A0-51DE-4FCA-BB0B-593DCB8D85A1}"/>
              </a:ext>
            </a:extLst>
          </p:cNvPr>
          <p:cNvSpPr txBox="1"/>
          <p:nvPr/>
        </p:nvSpPr>
        <p:spPr>
          <a:xfrm>
            <a:off x="3418774" y="5371128"/>
            <a:ext cx="3487436" cy="2539157"/>
          </a:xfrm>
          <a:prstGeom prst="rect">
            <a:avLst/>
          </a:prstGeom>
          <a:noFill/>
        </p:spPr>
        <p:txBody>
          <a:bodyPr wrap="square" rtlCol="0">
            <a:spAutoFit/>
          </a:bodyPr>
          <a:lstStyle/>
          <a:p>
            <a:pPr>
              <a:spcAft>
                <a:spcPts val="600"/>
              </a:spcAft>
            </a:pPr>
            <a:r>
              <a:rPr lang="ja-JP" altLang="en-US" sz="1400" b="1" dirty="0">
                <a:latin typeface="メイリオ" panose="020B0604030504040204" pitchFamily="50" charset="-128"/>
                <a:ea typeface="メイリオ" panose="020B0604030504040204" pitchFamily="50" charset="-128"/>
              </a:rPr>
              <a:t>ポイント！</a:t>
            </a:r>
            <a:endParaRPr lang="en-US" altLang="ja-JP" sz="1400" b="1" dirty="0">
              <a:latin typeface="メイリオ" panose="020B0604030504040204" pitchFamily="50" charset="-128"/>
              <a:ea typeface="メイリオ" panose="020B0604030504040204" pitchFamily="50" charset="-128"/>
            </a:endParaRPr>
          </a:p>
          <a:p>
            <a:pPr marL="180975" indent="-180975">
              <a:spcAft>
                <a:spcPts val="600"/>
              </a:spcAft>
              <a:buFont typeface="Wingdings" panose="05000000000000000000" pitchFamily="2" charset="2"/>
              <a:buChar char="u"/>
            </a:pPr>
            <a:r>
              <a:rPr kumimoji="1" lang="ja-JP" altLang="en-US" sz="1200" dirty="0">
                <a:latin typeface="メイリオ" panose="020B0604030504040204" pitchFamily="50" charset="-128"/>
                <a:ea typeface="メイリオ" panose="020B0604030504040204" pitchFamily="50" charset="-128"/>
              </a:rPr>
              <a:t>年齢があがるにつれて「お金」、「からだ」と「考える力」の</a:t>
            </a:r>
            <a:r>
              <a:rPr lang="ja-JP" altLang="en-US" sz="1200" dirty="0">
                <a:latin typeface="メイリオ" panose="020B0604030504040204" pitchFamily="50" charset="-128"/>
                <a:ea typeface="メイリオ" panose="020B0604030504040204" pitchFamily="50" charset="-128"/>
              </a:rPr>
              <a:t>悩み</a:t>
            </a:r>
            <a:r>
              <a:rPr kumimoji="1" lang="ja-JP" altLang="en-US" sz="1200" dirty="0">
                <a:latin typeface="メイリオ" panose="020B0604030504040204" pitchFamily="50" charset="-128"/>
                <a:ea typeface="メイリオ" panose="020B0604030504040204" pitchFamily="50" charset="-128"/>
              </a:rPr>
              <a:t>を持ちやすい（図１）</a:t>
            </a:r>
            <a:endParaRPr kumimoji="1" lang="en-US" altLang="ja-JP" sz="1200" dirty="0">
              <a:latin typeface="メイリオ" panose="020B0604030504040204" pitchFamily="50" charset="-128"/>
              <a:ea typeface="メイリオ" panose="020B0604030504040204" pitchFamily="50" charset="-128"/>
            </a:endParaRPr>
          </a:p>
          <a:p>
            <a:pPr marL="180975" indent="-180975">
              <a:spcAft>
                <a:spcPts val="600"/>
              </a:spcAft>
              <a:buFont typeface="Wingdings" panose="05000000000000000000" pitchFamily="2" charset="2"/>
              <a:buChar char="u"/>
            </a:pPr>
            <a:r>
              <a:rPr lang="ja-JP" altLang="en-US" sz="1200" dirty="0">
                <a:latin typeface="メイリオ" panose="020B0604030504040204" pitchFamily="50" charset="-128"/>
                <a:ea typeface="メイリオ" panose="020B0604030504040204" pitchFamily="50" charset="-128"/>
              </a:rPr>
              <a:t>特に、７０歳を過ぎたあたりから「からだ」と「考える力」に悩む人が増える（図１）</a:t>
            </a:r>
            <a:endParaRPr lang="en-US" altLang="ja-JP" sz="1200" dirty="0">
              <a:latin typeface="メイリオ" panose="020B0604030504040204" pitchFamily="50" charset="-128"/>
              <a:ea typeface="メイリオ" panose="020B0604030504040204" pitchFamily="50" charset="-128"/>
            </a:endParaRPr>
          </a:p>
          <a:p>
            <a:pPr marL="180975" indent="-180975">
              <a:spcAft>
                <a:spcPts val="600"/>
              </a:spcAft>
              <a:buFont typeface="Wingdings" panose="05000000000000000000" pitchFamily="2" charset="2"/>
              <a:buChar char="u"/>
            </a:pPr>
            <a:r>
              <a:rPr kumimoji="1" lang="ja-JP" altLang="en-US" sz="1200" dirty="0">
                <a:latin typeface="メイリオ" panose="020B0604030504040204" pitchFamily="50" charset="-128"/>
                <a:ea typeface="メイリオ" panose="020B0604030504040204" pitchFamily="50" charset="-128"/>
              </a:rPr>
              <a:t>また７０歳を過ぎるあたりから、複数の</a:t>
            </a:r>
            <a:r>
              <a:rPr lang="ja-JP" altLang="en-US" sz="1200" dirty="0">
                <a:latin typeface="メイリオ" panose="020B0604030504040204" pitchFamily="50" charset="-128"/>
                <a:ea typeface="メイリオ" panose="020B0604030504040204" pitchFamily="50" charset="-128"/>
              </a:rPr>
              <a:t>悩み</a:t>
            </a:r>
            <a:r>
              <a:rPr kumimoji="1" lang="ja-JP" altLang="en-US" sz="1200" dirty="0">
                <a:latin typeface="メイリオ" panose="020B0604030504040204" pitchFamily="50" charset="-128"/>
                <a:ea typeface="メイリオ" panose="020B0604030504040204" pitchFamily="50" charset="-128"/>
              </a:rPr>
              <a:t>を持ちやすくなっていく（図２）</a:t>
            </a:r>
            <a:endParaRPr kumimoji="1" lang="en-US" altLang="ja-JP" sz="1200" dirty="0">
              <a:latin typeface="メイリオ" panose="020B0604030504040204" pitchFamily="50" charset="-128"/>
              <a:ea typeface="メイリオ" panose="020B0604030504040204" pitchFamily="50" charset="-128"/>
            </a:endParaRPr>
          </a:p>
          <a:p>
            <a:pPr marL="180975" indent="-180975">
              <a:spcAft>
                <a:spcPts val="600"/>
              </a:spcAft>
              <a:buFont typeface="Wingdings" panose="05000000000000000000" pitchFamily="2" charset="2"/>
              <a:buChar char="u"/>
            </a:pPr>
            <a:r>
              <a:rPr lang="ja-JP" altLang="en-US" sz="1200" dirty="0">
                <a:latin typeface="メイリオ" panose="020B0604030504040204" pitchFamily="50" charset="-128"/>
                <a:ea typeface="メイリオ" panose="020B0604030504040204" pitchFamily="50" charset="-128"/>
              </a:rPr>
              <a:t>その時に、どのような組み合わせの悩みを持ちやすいのかをみたのが左の図（図３）</a:t>
            </a:r>
            <a:endParaRPr lang="en-US" altLang="ja-JP" sz="1200" dirty="0">
              <a:latin typeface="メイリオ" panose="020B0604030504040204" pitchFamily="50" charset="-128"/>
              <a:ea typeface="メイリオ" panose="020B0604030504040204" pitchFamily="50" charset="-128"/>
            </a:endParaRPr>
          </a:p>
          <a:p>
            <a:pPr marL="180975" indent="-180975">
              <a:spcAft>
                <a:spcPts val="600"/>
              </a:spcAft>
              <a:buFont typeface="Wingdings" panose="05000000000000000000" pitchFamily="2" charset="2"/>
              <a:buChar char="u"/>
            </a:pPr>
            <a:r>
              <a:rPr lang="ja-JP" altLang="en-US" sz="1200" dirty="0">
                <a:latin typeface="メイリオ" panose="020B0604030504040204" pitchFamily="50" charset="-128"/>
                <a:ea typeface="メイリオ" panose="020B0604030504040204" pitchFamily="50" charset="-128"/>
              </a:rPr>
              <a:t>これまで悩みがなかった人が、はじめて持つのは主に「お金」と「からだ」の悩み</a:t>
            </a:r>
            <a:endParaRPr kumimoji="1" lang="en-US" altLang="ja-JP" sz="1050" dirty="0">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 xmlns:a16="http://schemas.microsoft.com/office/drawing/2014/main" id="{E436CA0A-D1C8-4691-9299-94A9D3890651}"/>
              </a:ext>
            </a:extLst>
          </p:cNvPr>
          <p:cNvSpPr txBox="1"/>
          <p:nvPr/>
        </p:nvSpPr>
        <p:spPr>
          <a:xfrm>
            <a:off x="3548988" y="8047321"/>
            <a:ext cx="3255223" cy="1800493"/>
          </a:xfrm>
          <a:prstGeom prst="rect">
            <a:avLst/>
          </a:prstGeom>
          <a:noFill/>
          <a:ln>
            <a:solidFill>
              <a:schemeClr val="tx1">
                <a:lumMod val="50000"/>
                <a:lumOff val="50000"/>
              </a:schemeClr>
            </a:solidFill>
          </a:ln>
        </p:spPr>
        <p:txBody>
          <a:bodyPr wrap="square" rtlCol="0">
            <a:spAutoFit/>
          </a:bodyPr>
          <a:lstStyle/>
          <a:p>
            <a:pPr>
              <a:spcAft>
                <a:spcPts val="300"/>
              </a:spcAft>
            </a:pPr>
            <a:r>
              <a:rPr lang="ja-JP" altLang="en-US" sz="1050" b="1" dirty="0">
                <a:latin typeface="メイリオ" panose="020B0604030504040204" pitchFamily="50" charset="-128"/>
                <a:ea typeface="メイリオ" panose="020B0604030504040204" pitchFamily="50" charset="-128"/>
              </a:rPr>
              <a:t>それぞれ以下の場合に悩みがあると定義</a:t>
            </a:r>
            <a:endParaRPr lang="en-US" altLang="ja-JP" sz="1050" b="1" dirty="0">
              <a:latin typeface="メイリオ" panose="020B0604030504040204" pitchFamily="50" charset="-128"/>
              <a:ea typeface="メイリオ" panose="020B0604030504040204" pitchFamily="50" charset="-128"/>
            </a:endParaRPr>
          </a:p>
          <a:p>
            <a:pPr>
              <a:spcAft>
                <a:spcPts val="300"/>
              </a:spcAft>
            </a:pPr>
            <a:r>
              <a:rPr lang="ja-JP" altLang="en-US" sz="800" b="1" u="sng" dirty="0">
                <a:latin typeface="メイリオ" panose="020B0604030504040204" pitchFamily="50" charset="-128"/>
                <a:ea typeface="メイリオ" panose="020B0604030504040204" pitchFamily="50" charset="-128"/>
              </a:rPr>
              <a:t>お金のこと：</a:t>
            </a:r>
            <a:r>
              <a:rPr lang="en-US" altLang="ja-JP" sz="800" b="1" u="sng" dirty="0">
                <a:latin typeface="メイリオ" panose="020B0604030504040204" pitchFamily="50" charset="-128"/>
                <a:ea typeface="メイリオ" panose="020B0604030504040204" pitchFamily="50" charset="-128"/>
              </a:rPr>
              <a:t/>
            </a:r>
            <a:br>
              <a:rPr lang="en-US" altLang="ja-JP" sz="800" b="1" u="sng"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毎月の一人当たり可処分所得が</a:t>
            </a:r>
            <a:r>
              <a:rPr lang="en-US" altLang="ja-JP" sz="800" dirty="0">
                <a:latin typeface="メイリオ" panose="020B0604030504040204" pitchFamily="50" charset="-128"/>
                <a:ea typeface="メイリオ" panose="020B0604030504040204" pitchFamily="50" charset="-128"/>
              </a:rPr>
              <a:t>10</a:t>
            </a:r>
            <a:r>
              <a:rPr lang="ja-JP" altLang="en-US" sz="800" dirty="0">
                <a:latin typeface="メイリオ" panose="020B0604030504040204" pitchFamily="50" charset="-128"/>
                <a:ea typeface="メイリオ" panose="020B0604030504040204" pitchFamily="50" charset="-128"/>
              </a:rPr>
              <a:t>万円以下の場合</a:t>
            </a:r>
            <a:endParaRPr lang="en-US" altLang="ja-JP" sz="800" dirty="0">
              <a:latin typeface="メイリオ" panose="020B0604030504040204" pitchFamily="50" charset="-128"/>
              <a:ea typeface="メイリオ" panose="020B0604030504040204" pitchFamily="50" charset="-128"/>
            </a:endParaRPr>
          </a:p>
          <a:p>
            <a:pPr>
              <a:spcAft>
                <a:spcPts val="300"/>
              </a:spcAft>
            </a:pPr>
            <a:r>
              <a:rPr lang="ja-JP" altLang="en-US" sz="800" b="1" u="sng" dirty="0">
                <a:latin typeface="メイリオ" panose="020B0604030504040204" pitchFamily="50" charset="-128"/>
                <a:ea typeface="メイリオ" panose="020B0604030504040204" pitchFamily="50" charset="-128"/>
              </a:rPr>
              <a:t>からだのこと：</a:t>
            </a:r>
            <a:r>
              <a:rPr lang="en-US" altLang="ja-JP" sz="800" b="1" u="sng" dirty="0">
                <a:latin typeface="メイリオ" panose="020B0604030504040204" pitchFamily="50" charset="-128"/>
                <a:ea typeface="メイリオ" panose="020B0604030504040204" pitchFamily="50" charset="-128"/>
              </a:rPr>
              <a:t/>
            </a:r>
            <a:br>
              <a:rPr lang="en-US" altLang="ja-JP" sz="800" b="1" u="sng"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日常生活の動作（</a:t>
            </a:r>
            <a:r>
              <a:rPr lang="en-US" altLang="ja-JP" sz="800" dirty="0">
                <a:latin typeface="メイリオ" panose="020B0604030504040204" pitchFamily="50" charset="-128"/>
                <a:ea typeface="メイリオ" panose="020B0604030504040204" pitchFamily="50" charset="-128"/>
              </a:rPr>
              <a:t>ADL</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IADL</a:t>
            </a:r>
            <a:r>
              <a:rPr lang="ja-JP" altLang="en-US" sz="800" dirty="0">
                <a:latin typeface="メイリオ" panose="020B0604030504040204" pitchFamily="50" charset="-128"/>
                <a:ea typeface="メイリオ" panose="020B0604030504040204" pitchFamily="50" charset="-128"/>
              </a:rPr>
              <a:t>）に、一つ</a:t>
            </a:r>
            <a:r>
              <a:rPr lang="ja-JP" altLang="en-US" sz="800" dirty="0" smtClean="0">
                <a:latin typeface="メイリオ" panose="020B0604030504040204" pitchFamily="50" charset="-128"/>
                <a:ea typeface="メイリオ" panose="020B0604030504040204" pitchFamily="50" charset="-128"/>
              </a:rPr>
              <a:t>でも</a:t>
            </a:r>
            <a:r>
              <a:rPr lang="ja-JP" altLang="en-US" sz="800" dirty="0">
                <a:latin typeface="メイリオ" panose="020B0604030504040204" pitchFamily="50" charset="-128"/>
                <a:ea typeface="メイリオ" panose="020B0604030504040204" pitchFamily="50" charset="-128"/>
              </a:rPr>
              <a:t>差し支</a:t>
            </a:r>
            <a:r>
              <a:rPr lang="ja-JP" altLang="en-US" sz="800" dirty="0" smtClean="0">
                <a:latin typeface="メイリオ" panose="020B0604030504040204" pitchFamily="50" charset="-128"/>
                <a:ea typeface="メイリオ" panose="020B0604030504040204" pitchFamily="50" charset="-128"/>
              </a:rPr>
              <a:t>え</a:t>
            </a:r>
            <a:r>
              <a:rPr lang="ja-JP" altLang="en-US" sz="800" dirty="0" smtClean="0">
                <a:latin typeface="メイリオ" panose="020B0604030504040204" pitchFamily="50" charset="-128"/>
                <a:ea typeface="メイリオ" panose="020B0604030504040204" pitchFamily="50" charset="-128"/>
              </a:rPr>
              <a:t>が</a:t>
            </a:r>
            <a:r>
              <a:rPr lang="ja-JP" altLang="en-US" sz="800" dirty="0">
                <a:latin typeface="メイリオ" panose="020B0604030504040204" pitchFamily="50" charset="-128"/>
                <a:ea typeface="メイリオ" panose="020B0604030504040204" pitchFamily="50" charset="-128"/>
              </a:rPr>
              <a:t>ある場合</a:t>
            </a:r>
            <a:endParaRPr lang="en-US" altLang="ja-JP" sz="800" dirty="0">
              <a:latin typeface="メイリオ" panose="020B0604030504040204" pitchFamily="50" charset="-128"/>
              <a:ea typeface="メイリオ" panose="020B0604030504040204" pitchFamily="50" charset="-128"/>
            </a:endParaRPr>
          </a:p>
          <a:p>
            <a:pPr>
              <a:spcAft>
                <a:spcPts val="300"/>
              </a:spcAft>
            </a:pPr>
            <a:r>
              <a:rPr lang="ja-JP" altLang="en-US" sz="800" b="1" u="sng" dirty="0">
                <a:latin typeface="メイリオ" panose="020B0604030504040204" pitchFamily="50" charset="-128"/>
                <a:ea typeface="メイリオ" panose="020B0604030504040204" pitchFamily="50" charset="-128"/>
              </a:rPr>
              <a:t>こころのこと：</a:t>
            </a:r>
            <a:r>
              <a:rPr lang="en-US" altLang="ja-JP" sz="800" b="1" dirty="0">
                <a:latin typeface="メイリオ" panose="020B0604030504040204" pitchFamily="50" charset="-128"/>
                <a:ea typeface="メイリオ" panose="020B0604030504040204" pitchFamily="50" charset="-128"/>
              </a:rPr>
              <a:t/>
            </a:r>
            <a:br>
              <a:rPr lang="en-US" altLang="ja-JP" sz="800" b="1"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精神状態の質問（</a:t>
            </a:r>
            <a:r>
              <a:rPr lang="en-US" altLang="ja-JP" sz="800" dirty="0">
                <a:latin typeface="メイリオ" panose="020B0604030504040204" pitchFamily="50" charset="-128"/>
                <a:ea typeface="メイリオ" panose="020B0604030504040204" pitchFamily="50" charset="-128"/>
              </a:rPr>
              <a:t>CES-D</a:t>
            </a:r>
            <a:r>
              <a:rPr lang="ja-JP" altLang="en-US" sz="800" dirty="0">
                <a:latin typeface="メイリオ" panose="020B0604030504040204" pitchFamily="50" charset="-128"/>
                <a:ea typeface="メイリオ" panose="020B0604030504040204" pitchFamily="50" charset="-128"/>
              </a:rPr>
              <a:t>）で、結果がやや重い「うつ状態」の場合</a:t>
            </a:r>
            <a:endParaRPr lang="en-US" altLang="ja-JP" sz="800" dirty="0">
              <a:latin typeface="メイリオ" panose="020B0604030504040204" pitchFamily="50" charset="-128"/>
              <a:ea typeface="メイリオ" panose="020B0604030504040204" pitchFamily="50" charset="-128"/>
            </a:endParaRPr>
          </a:p>
          <a:p>
            <a:pPr>
              <a:spcAft>
                <a:spcPts val="300"/>
              </a:spcAft>
            </a:pPr>
            <a:r>
              <a:rPr lang="ja-JP" altLang="en-US" sz="800" b="1" u="sng" dirty="0">
                <a:latin typeface="メイリオ" panose="020B0604030504040204" pitchFamily="50" charset="-128"/>
                <a:ea typeface="メイリオ" panose="020B0604030504040204" pitchFamily="50" charset="-128"/>
              </a:rPr>
              <a:t>考える力のこと：</a:t>
            </a:r>
            <a:r>
              <a:rPr lang="en-US" altLang="ja-JP" sz="800" b="1" dirty="0">
                <a:latin typeface="メイリオ" panose="020B0604030504040204" pitchFamily="50" charset="-128"/>
                <a:ea typeface="メイリオ" panose="020B0604030504040204" pitchFamily="50" charset="-128"/>
              </a:rPr>
              <a:t/>
            </a:r>
            <a:br>
              <a:rPr lang="en-US" altLang="ja-JP" sz="800" b="1"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１０個の単語記憶での回答が短期で１個以下、長期で０個あるいは解くことができた計算問題が０個の場合</a:t>
            </a:r>
            <a:endParaRPr lang="en-US" altLang="ja-JP" sz="800" dirty="0">
              <a:latin typeface="メイリオ" panose="020B0604030504040204" pitchFamily="50" charset="-128"/>
              <a:ea typeface="メイリオ" panose="020B0604030504040204" pitchFamily="50" charset="-128"/>
            </a:endParaRPr>
          </a:p>
          <a:p>
            <a:pPr>
              <a:spcAft>
                <a:spcPts val="300"/>
              </a:spcAft>
            </a:pPr>
            <a:r>
              <a:rPr lang="ja-JP" altLang="en-US" sz="800" b="1" u="sng" dirty="0">
                <a:latin typeface="メイリオ" panose="020B0604030504040204" pitchFamily="50" charset="-128"/>
                <a:ea typeface="メイリオ" panose="020B0604030504040204" pitchFamily="50" charset="-128"/>
              </a:rPr>
              <a:t>人とのつながりのこと：</a:t>
            </a:r>
            <a:r>
              <a:rPr lang="en-US" altLang="ja-JP" sz="800" b="1" dirty="0">
                <a:latin typeface="メイリオ" panose="020B0604030504040204" pitchFamily="50" charset="-128"/>
                <a:ea typeface="メイリオ" panose="020B0604030504040204" pitchFamily="50" charset="-128"/>
              </a:rPr>
              <a:t/>
            </a:r>
            <a:br>
              <a:rPr lang="en-US" altLang="ja-JP" sz="800" b="1"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心配事や悩みごとを聞いてくれる人が周りにいない場合</a:t>
            </a:r>
            <a:endParaRPr lang="en-US" altLang="ja-JP" sz="800" dirty="0">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 xmlns:a16="http://schemas.microsoft.com/office/drawing/2014/main" id="{17301DAD-A1A4-47BD-9920-959FD5D1A5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65605" y="2718129"/>
            <a:ext cx="3265977" cy="2376000"/>
          </a:xfrm>
          <a:prstGeom prst="rect">
            <a:avLst/>
          </a:prstGeom>
        </p:spPr>
      </p:pic>
      <p:pic>
        <p:nvPicPr>
          <p:cNvPr id="18" name="図 17">
            <a:extLst>
              <a:ext uri="{FF2B5EF4-FFF2-40B4-BE49-F238E27FC236}">
                <a16:creationId xmlns="" xmlns:a16="http://schemas.microsoft.com/office/drawing/2014/main" id="{96EF3834-8699-427D-AD80-55FD3AD622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795" y="2725648"/>
            <a:ext cx="3265978" cy="2376000"/>
          </a:xfrm>
          <a:prstGeom prst="rect">
            <a:avLst/>
          </a:prstGeom>
        </p:spPr>
      </p:pic>
      <p:pic>
        <p:nvPicPr>
          <p:cNvPr id="20" name="図 19">
            <a:extLst>
              <a:ext uri="{FF2B5EF4-FFF2-40B4-BE49-F238E27FC236}">
                <a16:creationId xmlns="" xmlns:a16="http://schemas.microsoft.com/office/drawing/2014/main" id="{C808EEFA-23A8-4B8C-9505-B04FB3D75F1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651" y="5363609"/>
            <a:ext cx="3265977" cy="2376000"/>
          </a:xfrm>
          <a:prstGeom prst="rect">
            <a:avLst/>
          </a:prstGeom>
        </p:spPr>
      </p:pic>
    </p:spTree>
    <p:extLst>
      <p:ext uri="{BB962C8B-B14F-4D97-AF65-F5344CB8AC3E}">
        <p14:creationId xmlns:p14="http://schemas.microsoft.com/office/powerpoint/2010/main" val="1520663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46458" y="992596"/>
            <a:ext cx="6427857" cy="369332"/>
          </a:xfrm>
          <a:prstGeom prst="rect">
            <a:avLst/>
          </a:prstGeom>
          <a:solidFill>
            <a:schemeClr val="accent1"/>
          </a:solidFill>
        </p:spPr>
        <p:txBody>
          <a:bodyPr wrap="square" rtlCol="0">
            <a:spAutoFit/>
          </a:bodyP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メンバー紹介　</a:t>
            </a:r>
            <a:endPar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 name="図 6"/>
          <p:cNvPicPr>
            <a:picLocks noChangeAspect="1"/>
          </p:cNvPicPr>
          <p:nvPr/>
        </p:nvPicPr>
        <p:blipFill rotWithShape="1">
          <a:blip r:embed="rId3" cstate="print">
            <a:extLst>
              <a:ext uri="{28A0092B-C50C-407E-A947-70E740481C1C}">
                <a14:useLocalDpi xmlns:a14="http://schemas.microsoft.com/office/drawing/2010/main" val="0"/>
              </a:ext>
            </a:extLst>
          </a:blip>
          <a:srcRect t="4464" b="4464"/>
          <a:stretch/>
        </p:blipFill>
        <p:spPr>
          <a:xfrm>
            <a:off x="2574222" y="3059153"/>
            <a:ext cx="675000" cy="900000"/>
          </a:xfrm>
          <a:prstGeom prst="rect">
            <a:avLst/>
          </a:prstGeom>
        </p:spPr>
      </p:pic>
      <p:pic>
        <p:nvPicPr>
          <p:cNvPr id="9" name="図 8"/>
          <p:cNvPicPr>
            <a:picLocks noChangeAspect="1"/>
          </p:cNvPicPr>
          <p:nvPr/>
        </p:nvPicPr>
        <p:blipFill rotWithShape="1">
          <a:blip r:embed="rId4">
            <a:extLst>
              <a:ext uri="{28A0092B-C50C-407E-A947-70E740481C1C}">
                <a14:useLocalDpi xmlns:a14="http://schemas.microsoft.com/office/drawing/2010/main" val="0"/>
              </a:ext>
            </a:extLst>
          </a:blip>
          <a:srcRect l="12500" r="12500"/>
          <a:stretch/>
        </p:blipFill>
        <p:spPr>
          <a:xfrm>
            <a:off x="454569" y="4471535"/>
            <a:ext cx="675000" cy="900000"/>
          </a:xfrm>
          <a:prstGeom prst="rect">
            <a:avLst/>
          </a:prstGeom>
        </p:spPr>
      </p:pic>
      <p:sp>
        <p:nvSpPr>
          <p:cNvPr id="18" name="テキスト ボックス 17"/>
          <p:cNvSpPr txBox="1"/>
          <p:nvPr/>
        </p:nvSpPr>
        <p:spPr>
          <a:xfrm>
            <a:off x="1107685" y="1740492"/>
            <a:ext cx="1472095" cy="830997"/>
          </a:xfrm>
          <a:prstGeom prst="rect">
            <a:avLst/>
          </a:prstGeom>
          <a:noFill/>
        </p:spPr>
        <p:txBody>
          <a:bodyPr wrap="square" rtlCol="0">
            <a:spAutoFit/>
          </a:bodyPr>
          <a:lstStyle/>
          <a:p>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市村英彦</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リーダー）</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東京大学大学院</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経済学研究科</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教授</a:t>
            </a:r>
          </a:p>
        </p:txBody>
      </p:sp>
      <p:sp>
        <p:nvSpPr>
          <p:cNvPr id="21" name="テキスト ボックス 20"/>
          <p:cNvSpPr txBox="1"/>
          <p:nvPr/>
        </p:nvSpPr>
        <p:spPr>
          <a:xfrm>
            <a:off x="5291451" y="1758004"/>
            <a:ext cx="1153403" cy="830997"/>
          </a:xfrm>
          <a:prstGeom prst="rect">
            <a:avLst/>
          </a:prstGeom>
          <a:noFill/>
        </p:spPr>
        <p:txBody>
          <a:bodyPr wrap="square" rtlCol="0">
            <a:spAutoFit/>
          </a:bodyPr>
          <a:lstStyle/>
          <a:p>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臼井恵美子</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一橋大学</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経済研究所</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准教授</a:t>
            </a:r>
          </a:p>
        </p:txBody>
      </p:sp>
      <p:sp>
        <p:nvSpPr>
          <p:cNvPr id="22" name="テキスト ボックス 21"/>
          <p:cNvSpPr txBox="1"/>
          <p:nvPr/>
        </p:nvSpPr>
        <p:spPr>
          <a:xfrm>
            <a:off x="3234438" y="3083495"/>
            <a:ext cx="1491464" cy="830997"/>
          </a:xfrm>
          <a:prstGeom prst="rect">
            <a:avLst/>
          </a:prstGeom>
          <a:noFill/>
        </p:spPr>
        <p:txBody>
          <a:bodyPr wrap="square" rtlCol="0">
            <a:spAutoFit/>
          </a:bodyPr>
          <a:lstStyle/>
          <a:p>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奥村綱雄</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横浜国立大学</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国際社会学研究院</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教授</a:t>
            </a:r>
          </a:p>
        </p:txBody>
      </p:sp>
      <p:pic>
        <p:nvPicPr>
          <p:cNvPr id="23" name="図 22"/>
          <p:cNvPicPr>
            <a:picLocks noChangeAspect="1"/>
          </p:cNvPicPr>
          <p:nvPr/>
        </p:nvPicPr>
        <p:blipFill rotWithShape="1">
          <a:blip r:embed="rId5">
            <a:extLst>
              <a:ext uri="{28A0092B-C50C-407E-A947-70E740481C1C}">
                <a14:useLocalDpi xmlns:a14="http://schemas.microsoft.com/office/drawing/2010/main" val="0"/>
              </a:ext>
            </a:extLst>
          </a:blip>
          <a:srcRect t="877" b="877"/>
          <a:stretch/>
        </p:blipFill>
        <p:spPr>
          <a:xfrm>
            <a:off x="445953" y="3058846"/>
            <a:ext cx="675000" cy="900000"/>
          </a:xfrm>
          <a:prstGeom prst="rect">
            <a:avLst/>
          </a:prstGeom>
        </p:spPr>
      </p:pic>
      <p:sp>
        <p:nvSpPr>
          <p:cNvPr id="24" name="テキスト ボックス 23"/>
          <p:cNvSpPr txBox="1"/>
          <p:nvPr/>
        </p:nvSpPr>
        <p:spPr>
          <a:xfrm>
            <a:off x="1117579" y="3061840"/>
            <a:ext cx="1301780" cy="830997"/>
          </a:xfrm>
          <a:prstGeom prst="rect">
            <a:avLst/>
          </a:prstGeom>
          <a:noFill/>
        </p:spPr>
        <p:txBody>
          <a:bodyPr wrap="square" rtlCol="0">
            <a:spAutoFit/>
          </a:bodyPr>
          <a:lstStyle/>
          <a:p>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小川直宏</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東京大学大学院</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経済学研究科</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特任教授</a:t>
            </a:r>
          </a:p>
        </p:txBody>
      </p:sp>
      <p:sp>
        <p:nvSpPr>
          <p:cNvPr id="25" name="テキスト ボックス 24"/>
          <p:cNvSpPr txBox="1"/>
          <p:nvPr/>
        </p:nvSpPr>
        <p:spPr>
          <a:xfrm>
            <a:off x="5309918" y="3061452"/>
            <a:ext cx="1491464" cy="830997"/>
          </a:xfrm>
          <a:prstGeom prst="rect">
            <a:avLst/>
          </a:prstGeom>
          <a:noFill/>
        </p:spPr>
        <p:txBody>
          <a:bodyPr wrap="square" rtlCol="0">
            <a:spAutoFit/>
          </a:bodyPr>
          <a:lstStyle/>
          <a:p>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川口大司</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東京大学大学院</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経済学研究科</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教授</a:t>
            </a:r>
          </a:p>
        </p:txBody>
      </p:sp>
      <p:sp>
        <p:nvSpPr>
          <p:cNvPr id="26" name="テキスト ボックス 25"/>
          <p:cNvSpPr txBox="1"/>
          <p:nvPr/>
        </p:nvSpPr>
        <p:spPr>
          <a:xfrm>
            <a:off x="1128956" y="4462903"/>
            <a:ext cx="1491464" cy="830997"/>
          </a:xfrm>
          <a:prstGeom prst="rect">
            <a:avLst/>
          </a:prstGeom>
          <a:noFill/>
        </p:spPr>
        <p:txBody>
          <a:bodyPr wrap="square" rtlCol="0">
            <a:spAutoFit/>
          </a:bodyPr>
          <a:lstStyle/>
          <a:p>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澤田康幸</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東京大学大学院</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経済学研究科</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教授</a:t>
            </a:r>
          </a:p>
        </p:txBody>
      </p:sp>
      <p:sp>
        <p:nvSpPr>
          <p:cNvPr id="27" name="テキスト ボックス 26"/>
          <p:cNvSpPr txBox="1"/>
          <p:nvPr/>
        </p:nvSpPr>
        <p:spPr>
          <a:xfrm>
            <a:off x="3254567" y="4448518"/>
            <a:ext cx="1259559" cy="1015663"/>
          </a:xfrm>
          <a:prstGeom prst="rect">
            <a:avLst/>
          </a:prstGeom>
          <a:noFill/>
        </p:spPr>
        <p:txBody>
          <a:bodyPr wrap="square" rtlCol="0">
            <a:spAutoFit/>
          </a:bodyPr>
          <a:lstStyle/>
          <a:p>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清水谷</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諭</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世界平和研究所　研究部　</a:t>
            </a:r>
            <a:endParaRPr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p>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研究員</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mn-ea"/>
            </a:endParaRPr>
          </a:p>
        </p:txBody>
      </p:sp>
      <p:sp>
        <p:nvSpPr>
          <p:cNvPr id="28" name="テキスト ボックス 27"/>
          <p:cNvSpPr txBox="1"/>
          <p:nvPr/>
        </p:nvSpPr>
        <p:spPr>
          <a:xfrm>
            <a:off x="5290672" y="4490380"/>
            <a:ext cx="1200587" cy="830997"/>
          </a:xfrm>
          <a:prstGeom prst="rect">
            <a:avLst/>
          </a:prstGeom>
          <a:noFill/>
        </p:spPr>
        <p:txBody>
          <a:bodyPr wrap="square" rtlCol="0">
            <a:spAutoFit/>
          </a:bodyPr>
          <a:lstStyle/>
          <a:p>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松倉力也</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日本大学</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経済学部</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准教授</a:t>
            </a:r>
          </a:p>
        </p:txBody>
      </p:sp>
      <p:pic>
        <p:nvPicPr>
          <p:cNvPr id="16" name="図 15"/>
          <p:cNvPicPr>
            <a:picLocks noChangeAspect="1"/>
          </p:cNvPicPr>
          <p:nvPr/>
        </p:nvPicPr>
        <p:blipFill rotWithShape="1">
          <a:blip r:embed="rId6" cstate="print">
            <a:extLst>
              <a:ext uri="{28A0092B-C50C-407E-A947-70E740481C1C}">
                <a14:useLocalDpi xmlns:a14="http://schemas.microsoft.com/office/drawing/2010/main" val="0"/>
              </a:ext>
            </a:extLst>
          </a:blip>
          <a:srcRect l="3591" t="5556" r="3591" b="5556"/>
          <a:stretch/>
        </p:blipFill>
        <p:spPr>
          <a:xfrm>
            <a:off x="440305" y="1736963"/>
            <a:ext cx="675000" cy="900000"/>
          </a:xfrm>
          <a:prstGeom prst="rect">
            <a:avLst/>
          </a:prstGeom>
        </p:spPr>
      </p:pic>
      <p:pic>
        <p:nvPicPr>
          <p:cNvPr id="35" name="図 34"/>
          <p:cNvPicPr>
            <a:picLocks noChangeAspect="1"/>
          </p:cNvPicPr>
          <p:nvPr/>
        </p:nvPicPr>
        <p:blipFill rotWithShape="1">
          <a:blip r:embed="rId7" cstate="print">
            <a:extLst>
              <a:ext uri="{28A0092B-C50C-407E-A947-70E740481C1C}">
                <a14:useLocalDpi xmlns:a14="http://schemas.microsoft.com/office/drawing/2010/main" val="0"/>
              </a:ext>
            </a:extLst>
          </a:blip>
          <a:srcRect l="2588" r="2588"/>
          <a:stretch/>
        </p:blipFill>
        <p:spPr>
          <a:xfrm>
            <a:off x="4630544" y="3051243"/>
            <a:ext cx="675000" cy="900000"/>
          </a:xfrm>
          <a:prstGeom prst="rect">
            <a:avLst/>
          </a:prstGeom>
        </p:spPr>
      </p:pic>
      <p:pic>
        <p:nvPicPr>
          <p:cNvPr id="37" name="図 36"/>
          <p:cNvPicPr>
            <a:picLocks noChangeAspect="1"/>
          </p:cNvPicPr>
          <p:nvPr/>
        </p:nvPicPr>
        <p:blipFill rotWithShape="1">
          <a:blip r:embed="rId8">
            <a:extLst>
              <a:ext uri="{28A0092B-C50C-407E-A947-70E740481C1C}">
                <a14:useLocalDpi xmlns:a14="http://schemas.microsoft.com/office/drawing/2010/main" val="0"/>
              </a:ext>
            </a:extLst>
          </a:blip>
          <a:srcRect l="9958" r="9958"/>
          <a:stretch/>
        </p:blipFill>
        <p:spPr>
          <a:xfrm>
            <a:off x="2588316" y="4455160"/>
            <a:ext cx="675000" cy="900000"/>
          </a:xfrm>
          <a:prstGeom prst="rect">
            <a:avLst/>
          </a:prstGeom>
        </p:spPr>
      </p:pic>
      <p:pic>
        <p:nvPicPr>
          <p:cNvPr id="45" name="図 44"/>
          <p:cNvPicPr>
            <a:picLocks noChangeAspect="1"/>
          </p:cNvPicPr>
          <p:nvPr/>
        </p:nvPicPr>
        <p:blipFill rotWithShape="1">
          <a:blip r:embed="rId9" cstate="print">
            <a:extLst>
              <a:ext uri="{28A0092B-C50C-407E-A947-70E740481C1C}">
                <a14:useLocalDpi xmlns:a14="http://schemas.microsoft.com/office/drawing/2010/main" val="0"/>
              </a:ext>
            </a:extLst>
          </a:blip>
          <a:srcRect l="3370" r="3370"/>
          <a:stretch/>
        </p:blipFill>
        <p:spPr>
          <a:xfrm>
            <a:off x="4604876" y="1767131"/>
            <a:ext cx="675000" cy="900000"/>
          </a:xfrm>
          <a:prstGeom prst="rect">
            <a:avLst/>
          </a:prstGeom>
        </p:spPr>
      </p:pic>
      <p:pic>
        <p:nvPicPr>
          <p:cNvPr id="38" name="図 37"/>
          <p:cNvPicPr/>
          <p:nvPr/>
        </p:nvPicPr>
        <p:blipFill rotWithShape="1">
          <a:blip r:embed="rId10">
            <a:extLst>
              <a:ext uri="{BEBA8EAE-BF5A-486C-A8C5-ECC9F3942E4B}">
                <a14:imgProps xmlns:a14="http://schemas.microsoft.com/office/drawing/2010/main">
                  <a14:imgLayer r:embed="rId11">
                    <a14:imgEffect>
                      <a14:brightnessContrast bright="20000"/>
                    </a14:imgEffect>
                  </a14:imgLayer>
                </a14:imgProps>
              </a:ext>
              <a:ext uri="{28A0092B-C50C-407E-A947-70E740481C1C}">
                <a14:useLocalDpi xmlns:a14="http://schemas.microsoft.com/office/drawing/2010/main" val="0"/>
              </a:ext>
            </a:extLst>
          </a:blip>
          <a:srcRect l="11151" r="11151"/>
          <a:stretch/>
        </p:blipFill>
        <p:spPr>
          <a:xfrm>
            <a:off x="4630432" y="4462903"/>
            <a:ext cx="648000" cy="889200"/>
          </a:xfrm>
          <a:prstGeom prst="rect">
            <a:avLst/>
          </a:prstGeom>
        </p:spPr>
      </p:pic>
      <p:pic>
        <p:nvPicPr>
          <p:cNvPr id="39" name="図 38"/>
          <p:cNvPicPr>
            <a:picLocks noChangeAspect="1"/>
          </p:cNvPicPr>
          <p:nvPr/>
        </p:nvPicPr>
        <p:blipFill rotWithShape="1">
          <a:blip r:embed="rId12"/>
          <a:srcRect l="5504" t="-1132" r="9591" b="1132"/>
          <a:stretch/>
        </p:blipFill>
        <p:spPr>
          <a:xfrm>
            <a:off x="2533226" y="1745051"/>
            <a:ext cx="688158" cy="833080"/>
          </a:xfrm>
          <a:prstGeom prst="rect">
            <a:avLst/>
          </a:prstGeom>
        </p:spPr>
      </p:pic>
      <p:sp>
        <p:nvSpPr>
          <p:cNvPr id="43" name="テキスト ボックス 42"/>
          <p:cNvSpPr txBox="1"/>
          <p:nvPr/>
        </p:nvSpPr>
        <p:spPr>
          <a:xfrm>
            <a:off x="3221384" y="1741174"/>
            <a:ext cx="1292742" cy="830997"/>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橋本英樹</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東京大学大学院</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医学系研究科</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教授</a:t>
            </a:r>
          </a:p>
        </p:txBody>
      </p:sp>
      <p:sp>
        <p:nvSpPr>
          <p:cNvPr id="46" name="テキスト ボックス 45"/>
          <p:cNvSpPr txBox="1"/>
          <p:nvPr/>
        </p:nvSpPr>
        <p:spPr>
          <a:xfrm>
            <a:off x="670417" y="367650"/>
            <a:ext cx="6427857" cy="369332"/>
          </a:xfrm>
          <a:prstGeom prst="rect">
            <a:avLst/>
          </a:prstGeom>
          <a:noFill/>
        </p:spPr>
        <p:txBody>
          <a:bodyPr wrap="square" rtlCol="0">
            <a:spAutoFit/>
          </a:bodyPr>
          <a:lstStyle/>
          <a:p>
            <a:r>
              <a:rPr lang="en-US" altLang="ja-JP" b="1" dirty="0">
                <a:solidFill>
                  <a:schemeClr val="bg1"/>
                </a:solidFill>
                <a:latin typeface="+mn-ea"/>
              </a:rPr>
              <a:t>｢</a:t>
            </a:r>
            <a:r>
              <a:rPr lang="ja-JP" altLang="en-US" b="1" dirty="0">
                <a:solidFill>
                  <a:schemeClr val="bg1"/>
                </a:solidFill>
                <a:latin typeface="+mn-ea"/>
              </a:rPr>
              <a:t>｛｛｛</a:t>
            </a:r>
            <a:r>
              <a:rPr lang="en-US" altLang="ja-JP"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くらしと健康</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に関する調査</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プロジェクト</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p:cNvSpPr txBox="1"/>
          <p:nvPr/>
        </p:nvSpPr>
        <p:spPr>
          <a:xfrm>
            <a:off x="140395" y="8055057"/>
            <a:ext cx="6428735" cy="369332"/>
          </a:xfrm>
          <a:prstGeom prst="rect">
            <a:avLst/>
          </a:prstGeom>
          <a:solidFill>
            <a:schemeClr val="accent1"/>
          </a:solidFill>
        </p:spPr>
        <p:txBody>
          <a:bodyPr wrap="square" rtlCol="0">
            <a:spAutoFit/>
          </a:bodyP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調査主体</a:t>
            </a:r>
            <a:endParaRPr lang="en-US" altLang="ja-JP"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140397" y="6356062"/>
            <a:ext cx="6428735" cy="338554"/>
          </a:xfrm>
          <a:prstGeom prst="rect">
            <a:avLst/>
          </a:prstGeom>
          <a:solidFill>
            <a:schemeClr val="accent1"/>
          </a:solidFill>
        </p:spPr>
        <p:txBody>
          <a:bodyPr wrap="square" rtlCol="0">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アンケート用紙返送先・お問い合わせ・調査実施</a:t>
            </a:r>
            <a:endPar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2620420" y="8576045"/>
            <a:ext cx="2741442"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国立大学法人 東京大学</a:t>
            </a:r>
            <a:r>
              <a:rPr lang="ja-JP" altLang="en-US" dirty="0">
                <a:latin typeface="HG丸ｺﾞｼｯｸM-PRO" panose="020F0600000000000000" pitchFamily="50" charset="-128"/>
                <a:ea typeface="HG丸ｺﾞｼｯｸM-PRO" panose="020F0600000000000000" pitchFamily="50" charset="-128"/>
              </a:rPr>
              <a:t>　　</a:t>
            </a:r>
          </a:p>
        </p:txBody>
      </p:sp>
      <p:sp>
        <p:nvSpPr>
          <p:cNvPr id="36" name="テキスト ボックス 35"/>
          <p:cNvSpPr txBox="1"/>
          <p:nvPr/>
        </p:nvSpPr>
        <p:spPr>
          <a:xfrm>
            <a:off x="2634698" y="9071202"/>
            <a:ext cx="2499293" cy="338554"/>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東京都文京区本郷</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7-3-1</a:t>
            </a:r>
            <a:r>
              <a:rPr lang="ja-JP" altLang="en-US" sz="1600" dirty="0">
                <a:latin typeface="HG丸ｺﾞｼｯｸM-PRO" panose="020F0600000000000000" pitchFamily="50" charset="-128"/>
                <a:ea typeface="HG丸ｺﾞｼｯｸM-PRO" panose="020F0600000000000000" pitchFamily="50" charset="-128"/>
              </a:rPr>
              <a:t>　</a:t>
            </a:r>
          </a:p>
        </p:txBody>
      </p:sp>
      <p:sp>
        <p:nvSpPr>
          <p:cNvPr id="44" name="テキスト ボックス 43"/>
          <p:cNvSpPr txBox="1"/>
          <p:nvPr/>
        </p:nvSpPr>
        <p:spPr>
          <a:xfrm>
            <a:off x="433255" y="6854036"/>
            <a:ext cx="2670427"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株式会社</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RJC</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リサーチ　</a:t>
            </a:r>
            <a:r>
              <a:rPr lang="ja-JP" altLang="en-US" sz="1400" dirty="0">
                <a:latin typeface="HG丸ｺﾞｼｯｸM-PRO" panose="020F0600000000000000" pitchFamily="50" charset="-128"/>
                <a:ea typeface="HG丸ｺﾞｼｯｸM-PRO" panose="020F0600000000000000" pitchFamily="50" charset="-128"/>
              </a:rPr>
              <a:t>　</a:t>
            </a:r>
          </a:p>
        </p:txBody>
      </p:sp>
      <p:sp>
        <p:nvSpPr>
          <p:cNvPr id="48" name="テキスト ボックス 47"/>
          <p:cNvSpPr txBox="1"/>
          <p:nvPr/>
        </p:nvSpPr>
        <p:spPr>
          <a:xfrm>
            <a:off x="2838983" y="6874990"/>
            <a:ext cx="3962399"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東京都新宿区西新宿７</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１ＴＳビル２階</a:t>
            </a:r>
          </a:p>
        </p:txBody>
      </p:sp>
      <p:sp>
        <p:nvSpPr>
          <p:cNvPr id="49" name="テキスト ボックス 48"/>
          <p:cNvSpPr txBox="1"/>
          <p:nvPr/>
        </p:nvSpPr>
        <p:spPr>
          <a:xfrm>
            <a:off x="578346" y="7239931"/>
            <a:ext cx="5990784"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電話（フリーダイヤル）</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0120-</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４５６</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４７</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（平日</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時～</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時）</a:t>
            </a:r>
          </a:p>
        </p:txBody>
      </p:sp>
      <p:sp>
        <p:nvSpPr>
          <p:cNvPr id="50" name="テキスト ボックス 49"/>
          <p:cNvSpPr txBox="1"/>
          <p:nvPr/>
        </p:nvSpPr>
        <p:spPr>
          <a:xfrm>
            <a:off x="1659780" y="7576360"/>
            <a:ext cx="4785074" cy="276999"/>
          </a:xfrm>
          <a:prstGeom prst="rect">
            <a:avLst/>
          </a:prstGeom>
          <a:noFill/>
        </p:spPr>
        <p:txBody>
          <a:bodyPr wrap="square" rtlCol="0">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E</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メールアドレス</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hlinkClick r:id="rId13"/>
              </a:rPr>
              <a:t>jisi@rjc.co.jp</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    URL: https://www.rjc.co.jp/ </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テキスト ボックス 50"/>
          <p:cNvSpPr txBox="1"/>
          <p:nvPr/>
        </p:nvSpPr>
        <p:spPr>
          <a:xfrm>
            <a:off x="2634698" y="9477053"/>
            <a:ext cx="3523251" cy="307777"/>
          </a:xfrm>
          <a:prstGeom prst="rect">
            <a:avLst/>
          </a:prstGeom>
          <a:noFill/>
        </p:spPr>
        <p:txBody>
          <a:bodyPr wrap="square" rtlCol="0">
            <a:spAutoFit/>
          </a:bodyPr>
          <a:lstStyle/>
          <a:p>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URL:</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http://www.u-tokyo.ac.jp/</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1" name="図 3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70417" y="8576023"/>
            <a:ext cx="1098051" cy="1164411"/>
          </a:xfrm>
          <a:prstGeom prst="rect">
            <a:avLst/>
          </a:prstGeom>
        </p:spPr>
      </p:pic>
    </p:spTree>
    <p:extLst>
      <p:ext uri="{BB962C8B-B14F-4D97-AF65-F5344CB8AC3E}">
        <p14:creationId xmlns:p14="http://schemas.microsoft.com/office/powerpoint/2010/main" val="12134035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1960</TotalTime>
  <Words>872</Words>
  <Application>Microsoft Office PowerPoint</Application>
  <PresentationFormat>A4 210 x 297 mm</PresentationFormat>
  <Paragraphs>108</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HG丸ｺﾞｼｯｸM-PRO</vt:lpstr>
      <vt:lpstr>ＭＳ Ｐゴシック</vt:lpstr>
      <vt:lpstr>メイリオ</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ichimura-lab</dc:creator>
  <cp:lastModifiedBy>ichimura-lab</cp:lastModifiedBy>
  <cp:revision>231</cp:revision>
  <cp:lastPrinted>2018-12-17T00:23:01Z</cp:lastPrinted>
  <dcterms:created xsi:type="dcterms:W3CDTF">2018-01-05T04:31:50Z</dcterms:created>
  <dcterms:modified xsi:type="dcterms:W3CDTF">2018-12-17T07:27:45Z</dcterms:modified>
</cp:coreProperties>
</file>